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672" r:id="rId5"/>
    <p:sldMasterId id="2147483708" r:id="rId6"/>
    <p:sldMasterId id="2147483720" r:id="rId7"/>
  </p:sldMasterIdLst>
  <p:notesMasterIdLst>
    <p:notesMasterId r:id="rId18"/>
  </p:notesMasterIdLst>
  <p:sldIdLst>
    <p:sldId id="295" r:id="rId8"/>
    <p:sldId id="257" r:id="rId9"/>
    <p:sldId id="270" r:id="rId10"/>
    <p:sldId id="273" r:id="rId11"/>
    <p:sldId id="274" r:id="rId12"/>
    <p:sldId id="275" r:id="rId13"/>
    <p:sldId id="277" r:id="rId14"/>
    <p:sldId id="267" r:id="rId15"/>
    <p:sldId id="278" r:id="rId16"/>
    <p:sldId id="291" r:id="rId17"/>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768"/>
    <a:srgbClr val="FFFFFF"/>
    <a:srgbClr val="000000"/>
    <a:srgbClr val="042B41"/>
    <a:srgbClr val="A9DEED"/>
    <a:srgbClr val="29A9CB"/>
    <a:srgbClr val="F2B02B"/>
    <a:srgbClr val="D8102C"/>
    <a:srgbClr val="D90F2C"/>
    <a:srgbClr val="337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9" autoAdjust="0"/>
    <p:restoredTop sz="94660"/>
  </p:normalViewPr>
  <p:slideViewPr>
    <p:cSldViewPr snapToGrid="0">
      <p:cViewPr varScale="1">
        <p:scale>
          <a:sx n="91" d="100"/>
          <a:sy n="91" d="100"/>
        </p:scale>
        <p:origin x="72"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6BCE5-0B1F-4819-95D5-ADFCDE3A3E19}"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CO"/>
        </a:p>
      </dgm:t>
    </dgm:pt>
    <dgm:pt modelId="{F5772E82-72CA-4812-8E03-B22D428639E2}">
      <dgm:prSet/>
      <dgm:spPr/>
      <dgm:t>
        <a:bodyPr/>
        <a:lstStyle/>
        <a:p>
          <a:r>
            <a:rPr lang="es-CO" b="1" dirty="0">
              <a:solidFill>
                <a:schemeClr val="bg1"/>
              </a:solidFill>
              <a:effectLst>
                <a:outerShdw blurRad="38100" dist="38100" dir="2700000" algn="tl">
                  <a:srgbClr val="000000">
                    <a:alpha val="43137"/>
                  </a:srgbClr>
                </a:outerShdw>
              </a:effectLst>
            </a:rPr>
            <a:t>1.</a:t>
          </a:r>
          <a:r>
            <a:rPr lang="es-CO" dirty="0"/>
            <a:t>"Consolidar el Modelo de Atención integral en Red, garantizando la prestación de servicios integrales de salud, con enfoque en la gestión de riesgos, servicios humanizados, accesibles y oportunos, impactando positivamente las condiciones de salud de nuestros usuarios, familia y  comunidad.</a:t>
          </a:r>
        </a:p>
      </dgm:t>
    </dgm:pt>
    <dgm:pt modelId="{B72288EF-E768-47A1-98AA-DB7C60BF6145}" type="parTrans" cxnId="{8C8350C1-39FC-4DA4-9853-8818BDCB0ADE}">
      <dgm:prSet/>
      <dgm:spPr/>
      <dgm:t>
        <a:bodyPr/>
        <a:lstStyle/>
        <a:p>
          <a:endParaRPr lang="es-CO"/>
        </a:p>
      </dgm:t>
    </dgm:pt>
    <dgm:pt modelId="{27027749-6948-4E12-B910-97E8D4304409}" type="sibTrans" cxnId="{8C8350C1-39FC-4DA4-9853-8818BDCB0ADE}">
      <dgm:prSet/>
      <dgm:spPr/>
      <dgm:t>
        <a:bodyPr/>
        <a:lstStyle/>
        <a:p>
          <a:endParaRPr lang="es-CO"/>
        </a:p>
      </dgm:t>
    </dgm:pt>
    <dgm:pt modelId="{40049D54-F865-42A3-A664-A425BFBFA3F8}">
      <dgm:prSet/>
      <dgm:spPr/>
      <dgm:t>
        <a:bodyPr/>
        <a:lstStyle/>
        <a:p>
          <a:r>
            <a:rPr lang="es-CO" b="1" dirty="0"/>
            <a:t>2:</a:t>
          </a:r>
          <a:r>
            <a:rPr lang="es-CO" dirty="0"/>
            <a:t> "Alcanzar estándares superiores de calidad en salud, mediante la implementación de acciones progresivas que contribuyan al fortalecimiento del desempeño institucional y reconocimiento  como Hospital Universitario de la Subred Sur ESE., optimizando la atención centrada en los usuarios. </a:t>
          </a:r>
        </a:p>
      </dgm:t>
    </dgm:pt>
    <dgm:pt modelId="{26673CF5-C49E-4166-9703-521561D8E4A4}" type="parTrans" cxnId="{8E354265-AED5-4920-A9E1-48BD3E0E37AF}">
      <dgm:prSet/>
      <dgm:spPr/>
      <dgm:t>
        <a:bodyPr/>
        <a:lstStyle/>
        <a:p>
          <a:endParaRPr lang="es-CO"/>
        </a:p>
      </dgm:t>
    </dgm:pt>
    <dgm:pt modelId="{5AC6F04F-FF7D-400A-B9D6-7A8E2BB6B672}" type="sibTrans" cxnId="{8E354265-AED5-4920-A9E1-48BD3E0E37AF}">
      <dgm:prSet/>
      <dgm:spPr/>
      <dgm:t>
        <a:bodyPr/>
        <a:lstStyle/>
        <a:p>
          <a:endParaRPr lang="es-CO"/>
        </a:p>
      </dgm:t>
    </dgm:pt>
    <dgm:pt modelId="{E2CADA12-1100-4306-9E1A-E420ECE61D8C}">
      <dgm:prSet/>
      <dgm:spPr/>
      <dgm:t>
        <a:bodyPr/>
        <a:lstStyle/>
        <a:p>
          <a:r>
            <a:rPr lang="es-CO" b="1" dirty="0"/>
            <a:t>3:</a:t>
          </a:r>
          <a:r>
            <a:rPr lang="es-CO" dirty="0"/>
            <a:t> " Administrar adecuadamente, eficaz, eficiente y transparente  los recursos financieros que conlleven a una sostenibilidad financiera de la subred Sur que contribuyan en la prestación integral de servicios.</a:t>
          </a:r>
        </a:p>
      </dgm:t>
    </dgm:pt>
    <dgm:pt modelId="{07D6CC5D-10E6-4CB9-A88A-1B9377D9475C}" type="parTrans" cxnId="{EB6C0126-AED6-4A8A-A6A7-3EB62FF80C16}">
      <dgm:prSet/>
      <dgm:spPr/>
      <dgm:t>
        <a:bodyPr/>
        <a:lstStyle/>
        <a:p>
          <a:endParaRPr lang="es-CO"/>
        </a:p>
      </dgm:t>
    </dgm:pt>
    <dgm:pt modelId="{58852769-3B11-40E4-806F-06EAD54FBF51}" type="sibTrans" cxnId="{EB6C0126-AED6-4A8A-A6A7-3EB62FF80C16}">
      <dgm:prSet/>
      <dgm:spPr/>
      <dgm:t>
        <a:bodyPr/>
        <a:lstStyle/>
        <a:p>
          <a:endParaRPr lang="es-CO"/>
        </a:p>
      </dgm:t>
    </dgm:pt>
    <dgm:pt modelId="{EBFBF95A-9614-4A06-82C4-819C1A964D57}">
      <dgm:prSet/>
      <dgm:spPr/>
      <dgm:t>
        <a:bodyPr/>
        <a:lstStyle/>
        <a:p>
          <a:r>
            <a:rPr lang="es-CO" b="1" dirty="0"/>
            <a:t>4</a:t>
          </a:r>
          <a:r>
            <a:rPr lang="es-CO" dirty="0"/>
            <a:t>: "Fortalecer la Cultura Organizacional y el Crecimiento del Talento Humano a través del desarrollo de competencias laborares, que promuevan una cultura de servicio humanizado y de mejoramiento continuo facilitando la implementación del modelo de atención en red".</a:t>
          </a:r>
        </a:p>
      </dgm:t>
    </dgm:pt>
    <dgm:pt modelId="{6FB925CA-0D62-4E38-9EB7-A2D81EAB7931}" type="parTrans" cxnId="{CA40A907-A653-45BE-ADF9-78CE8D5CAB78}">
      <dgm:prSet/>
      <dgm:spPr/>
      <dgm:t>
        <a:bodyPr/>
        <a:lstStyle/>
        <a:p>
          <a:endParaRPr lang="es-CO"/>
        </a:p>
      </dgm:t>
    </dgm:pt>
    <dgm:pt modelId="{B7F1C48A-3C2E-44D0-A21B-1C426498BE39}" type="sibTrans" cxnId="{CA40A907-A653-45BE-ADF9-78CE8D5CAB78}">
      <dgm:prSet/>
      <dgm:spPr/>
      <dgm:t>
        <a:bodyPr/>
        <a:lstStyle/>
        <a:p>
          <a:endParaRPr lang="es-CO"/>
        </a:p>
      </dgm:t>
    </dgm:pt>
    <dgm:pt modelId="{0FD86DC6-9D81-43C5-ADBE-5188FEAF1E15}">
      <dgm:prSet/>
      <dgm:spPr/>
      <dgm:t>
        <a:bodyPr/>
        <a:lstStyle/>
        <a:p>
          <a:r>
            <a:rPr lang="es-CO" b="1" dirty="0"/>
            <a:t>5</a:t>
          </a:r>
          <a:r>
            <a:rPr lang="es-CO" dirty="0"/>
            <a:t>: "Aumentar los niveles de satisfacción de los usuarios, familia y comunidad, desarrollando estrategias que promuevan los espacios de participación y fortalecimiento del control social a partir del modelo de atención en red".</a:t>
          </a:r>
        </a:p>
      </dgm:t>
    </dgm:pt>
    <dgm:pt modelId="{28D55785-CA22-496B-B856-3C9B798EBAF7}" type="parTrans" cxnId="{168C9B80-C1D6-4AE4-B2E8-7C658B67ACF2}">
      <dgm:prSet/>
      <dgm:spPr/>
      <dgm:t>
        <a:bodyPr/>
        <a:lstStyle/>
        <a:p>
          <a:endParaRPr lang="es-CO"/>
        </a:p>
      </dgm:t>
    </dgm:pt>
    <dgm:pt modelId="{BB5CF2E4-CE98-4EC0-BE9B-3B1159625B55}" type="sibTrans" cxnId="{168C9B80-C1D6-4AE4-B2E8-7C658B67ACF2}">
      <dgm:prSet/>
      <dgm:spPr/>
      <dgm:t>
        <a:bodyPr/>
        <a:lstStyle/>
        <a:p>
          <a:endParaRPr lang="es-CO"/>
        </a:p>
      </dgm:t>
    </dgm:pt>
    <dgm:pt modelId="{DF70C769-F1DD-40F5-A039-BAE7241C8B8B}">
      <dgm:prSet/>
      <dgm:spPr/>
      <dgm:t>
        <a:bodyPr/>
        <a:lstStyle/>
        <a:p>
          <a:r>
            <a:rPr lang="es-CO" dirty="0">
              <a:latin typeface="Arial Black" panose="020B0A04020102020204" pitchFamily="34" charset="0"/>
            </a:rPr>
            <a:t>OBJETIVOS ESTRATEGICOS</a:t>
          </a:r>
        </a:p>
      </dgm:t>
    </dgm:pt>
    <dgm:pt modelId="{5684AB5E-2024-46E2-8FB5-0B1AE97A0700}" type="parTrans" cxnId="{A9DB3894-9458-41E9-8235-0FA0ACD26C40}">
      <dgm:prSet/>
      <dgm:spPr/>
      <dgm:t>
        <a:bodyPr/>
        <a:lstStyle/>
        <a:p>
          <a:endParaRPr lang="es-CO"/>
        </a:p>
      </dgm:t>
    </dgm:pt>
    <dgm:pt modelId="{83B6B74E-81F4-49D4-83EF-CA86282A61DD}" type="sibTrans" cxnId="{A9DB3894-9458-41E9-8235-0FA0ACD26C40}">
      <dgm:prSet/>
      <dgm:spPr/>
      <dgm:t>
        <a:bodyPr/>
        <a:lstStyle/>
        <a:p>
          <a:endParaRPr lang="es-CO"/>
        </a:p>
      </dgm:t>
    </dgm:pt>
    <dgm:pt modelId="{4B2F27B5-07FF-4ACA-93C1-9BA0972C7997}" type="pres">
      <dgm:prSet presAssocID="{BC86BCE5-0B1F-4819-95D5-ADFCDE3A3E19}" presName="diagram" presStyleCnt="0">
        <dgm:presLayoutVars>
          <dgm:dir/>
          <dgm:resizeHandles val="exact"/>
        </dgm:presLayoutVars>
      </dgm:prSet>
      <dgm:spPr/>
    </dgm:pt>
    <dgm:pt modelId="{EA93DE5E-1358-4702-BDF6-6B668CB5E356}" type="pres">
      <dgm:prSet presAssocID="{F5772E82-72CA-4812-8E03-B22D428639E2}" presName="node" presStyleLbl="node1" presStyleIdx="0" presStyleCnt="6" custScaleX="96438" custScaleY="55827" custLinFactNeighborX="4149" custLinFactNeighborY="46068">
        <dgm:presLayoutVars>
          <dgm:bulletEnabled val="1"/>
        </dgm:presLayoutVars>
      </dgm:prSet>
      <dgm:spPr/>
    </dgm:pt>
    <dgm:pt modelId="{62222E12-7665-43F6-9C41-B656280602F3}" type="pres">
      <dgm:prSet presAssocID="{27027749-6948-4E12-B910-97E8D4304409}" presName="sibTrans" presStyleCnt="0"/>
      <dgm:spPr/>
    </dgm:pt>
    <dgm:pt modelId="{2675EBBB-6685-4FC2-99D2-02E602271027}" type="pres">
      <dgm:prSet presAssocID="{0FD86DC6-9D81-43C5-ADBE-5188FEAF1E15}" presName="node" presStyleLbl="node1" presStyleIdx="1" presStyleCnt="6" custScaleX="101675" custScaleY="48646" custLinFactY="60326" custLinFactNeighborX="-1446" custLinFactNeighborY="100000">
        <dgm:presLayoutVars>
          <dgm:bulletEnabled val="1"/>
        </dgm:presLayoutVars>
      </dgm:prSet>
      <dgm:spPr/>
    </dgm:pt>
    <dgm:pt modelId="{9A9DBD90-AAEB-4A1D-B325-24299A55FD6F}" type="pres">
      <dgm:prSet presAssocID="{BB5CF2E4-CE98-4EC0-BE9B-3B1159625B55}" presName="sibTrans" presStyleCnt="0"/>
      <dgm:spPr/>
    </dgm:pt>
    <dgm:pt modelId="{1DE23E04-2EE3-4C7C-B14D-32130969849E}" type="pres">
      <dgm:prSet presAssocID="{EBFBF95A-9614-4A06-82C4-819C1A964D57}" presName="node" presStyleLbl="node1" presStyleIdx="2" presStyleCnt="6" custScaleY="53007" custLinFactNeighborX="-53330" custLinFactNeighborY="88218">
        <dgm:presLayoutVars>
          <dgm:bulletEnabled val="1"/>
        </dgm:presLayoutVars>
      </dgm:prSet>
      <dgm:spPr/>
    </dgm:pt>
    <dgm:pt modelId="{A73584EA-1B2B-4BA9-B6D5-6F53881C31B6}" type="pres">
      <dgm:prSet presAssocID="{B7F1C48A-3C2E-44D0-A21B-1C426498BE39}" presName="sibTrans" presStyleCnt="0"/>
      <dgm:spPr/>
    </dgm:pt>
    <dgm:pt modelId="{ADCBE66E-F9D9-47DE-A4B5-E4318F521313}" type="pres">
      <dgm:prSet presAssocID="{40049D54-F865-42A3-A664-A425BFBFA3F8}" presName="node" presStyleLbl="node1" presStyleIdx="3" presStyleCnt="6" custScaleX="99094" custScaleY="54045" custLinFactNeighborX="51972" custLinFactNeighborY="-93498">
        <dgm:presLayoutVars>
          <dgm:bulletEnabled val="1"/>
        </dgm:presLayoutVars>
      </dgm:prSet>
      <dgm:spPr/>
    </dgm:pt>
    <dgm:pt modelId="{DED8D9CD-9031-4934-B3B2-7AEEA0745626}" type="pres">
      <dgm:prSet presAssocID="{5AC6F04F-FF7D-400A-B9D6-7A8E2BB6B672}" presName="sibTrans" presStyleCnt="0"/>
      <dgm:spPr/>
    </dgm:pt>
    <dgm:pt modelId="{8D6C4BA2-592D-4C9F-B659-368D59D2E870}" type="pres">
      <dgm:prSet presAssocID="{E2CADA12-1100-4306-9E1A-E420ECE61D8C}" presName="node" presStyleLbl="node1" presStyleIdx="4" presStyleCnt="6" custScaleX="111035" custScaleY="39719" custLinFactY="-3859" custLinFactNeighborX="39961" custLinFactNeighborY="-100000">
        <dgm:presLayoutVars>
          <dgm:bulletEnabled val="1"/>
        </dgm:presLayoutVars>
      </dgm:prSet>
      <dgm:spPr/>
    </dgm:pt>
    <dgm:pt modelId="{4B21A310-14E1-4D96-97EE-8204097D3B2B}" type="pres">
      <dgm:prSet presAssocID="{58852769-3B11-40E4-806F-06EAD54FBF51}" presName="sibTrans" presStyleCnt="0"/>
      <dgm:spPr/>
    </dgm:pt>
    <dgm:pt modelId="{F103F7E0-CADC-41B0-88AE-62D2BAC4AE95}" type="pres">
      <dgm:prSet presAssocID="{DF70C769-F1DD-40F5-A039-BAE7241C8B8B}" presName="node" presStyleLbl="node1" presStyleIdx="5" presStyleCnt="6" custAng="11189925" custFlipVert="1" custScaleX="77074" custScaleY="29991" custLinFactY="-100000" custLinFactNeighborX="-55492" custLinFactNeighborY="-119029">
        <dgm:presLayoutVars>
          <dgm:bulletEnabled val="1"/>
        </dgm:presLayoutVars>
      </dgm:prSet>
      <dgm:spPr/>
    </dgm:pt>
  </dgm:ptLst>
  <dgm:cxnLst>
    <dgm:cxn modelId="{F40EBA05-2DBA-4FC2-8BFE-774D32116321}" type="presOf" srcId="{E2CADA12-1100-4306-9E1A-E420ECE61D8C}" destId="{8D6C4BA2-592D-4C9F-B659-368D59D2E870}" srcOrd="0" destOrd="0" presId="urn:microsoft.com/office/officeart/2005/8/layout/default"/>
    <dgm:cxn modelId="{CA40A907-A653-45BE-ADF9-78CE8D5CAB78}" srcId="{BC86BCE5-0B1F-4819-95D5-ADFCDE3A3E19}" destId="{EBFBF95A-9614-4A06-82C4-819C1A964D57}" srcOrd="2" destOrd="0" parTransId="{6FB925CA-0D62-4E38-9EB7-A2D81EAB7931}" sibTransId="{B7F1C48A-3C2E-44D0-A21B-1C426498BE39}"/>
    <dgm:cxn modelId="{EB6C0126-AED6-4A8A-A6A7-3EB62FF80C16}" srcId="{BC86BCE5-0B1F-4819-95D5-ADFCDE3A3E19}" destId="{E2CADA12-1100-4306-9E1A-E420ECE61D8C}" srcOrd="4" destOrd="0" parTransId="{07D6CC5D-10E6-4CB9-A88A-1B9377D9475C}" sibTransId="{58852769-3B11-40E4-806F-06EAD54FBF51}"/>
    <dgm:cxn modelId="{3CACED5C-C798-4554-8179-E38BDF17ED93}" type="presOf" srcId="{F5772E82-72CA-4812-8E03-B22D428639E2}" destId="{EA93DE5E-1358-4702-BDF6-6B668CB5E356}" srcOrd="0" destOrd="0" presId="urn:microsoft.com/office/officeart/2005/8/layout/default"/>
    <dgm:cxn modelId="{8E354265-AED5-4920-A9E1-48BD3E0E37AF}" srcId="{BC86BCE5-0B1F-4819-95D5-ADFCDE3A3E19}" destId="{40049D54-F865-42A3-A664-A425BFBFA3F8}" srcOrd="3" destOrd="0" parTransId="{26673CF5-C49E-4166-9703-521561D8E4A4}" sibTransId="{5AC6F04F-FF7D-400A-B9D6-7A8E2BB6B672}"/>
    <dgm:cxn modelId="{BC9F044D-2262-43C9-BF95-B9AC3A6734B8}" type="presOf" srcId="{40049D54-F865-42A3-A664-A425BFBFA3F8}" destId="{ADCBE66E-F9D9-47DE-A4B5-E4318F521313}" srcOrd="0" destOrd="0" presId="urn:microsoft.com/office/officeart/2005/8/layout/default"/>
    <dgm:cxn modelId="{168C9B80-C1D6-4AE4-B2E8-7C658B67ACF2}" srcId="{BC86BCE5-0B1F-4819-95D5-ADFCDE3A3E19}" destId="{0FD86DC6-9D81-43C5-ADBE-5188FEAF1E15}" srcOrd="1" destOrd="0" parTransId="{28D55785-CA22-496B-B856-3C9B798EBAF7}" sibTransId="{BB5CF2E4-CE98-4EC0-BE9B-3B1159625B55}"/>
    <dgm:cxn modelId="{A9DB3894-9458-41E9-8235-0FA0ACD26C40}" srcId="{BC86BCE5-0B1F-4819-95D5-ADFCDE3A3E19}" destId="{DF70C769-F1DD-40F5-A039-BAE7241C8B8B}" srcOrd="5" destOrd="0" parTransId="{5684AB5E-2024-46E2-8FB5-0B1AE97A0700}" sibTransId="{83B6B74E-81F4-49D4-83EF-CA86282A61DD}"/>
    <dgm:cxn modelId="{2075D19C-E7F5-455A-8A1F-107E49563C2C}" type="presOf" srcId="{DF70C769-F1DD-40F5-A039-BAE7241C8B8B}" destId="{F103F7E0-CADC-41B0-88AE-62D2BAC4AE95}" srcOrd="0" destOrd="0" presId="urn:microsoft.com/office/officeart/2005/8/layout/default"/>
    <dgm:cxn modelId="{1D08EEA3-DADF-4CD5-91AD-0D29C95C24DA}" type="presOf" srcId="{0FD86DC6-9D81-43C5-ADBE-5188FEAF1E15}" destId="{2675EBBB-6685-4FC2-99D2-02E602271027}" srcOrd="0" destOrd="0" presId="urn:microsoft.com/office/officeart/2005/8/layout/default"/>
    <dgm:cxn modelId="{9C2E15B2-AB6A-404C-B5BA-4AD03A72EC0E}" type="presOf" srcId="{EBFBF95A-9614-4A06-82C4-819C1A964D57}" destId="{1DE23E04-2EE3-4C7C-B14D-32130969849E}" srcOrd="0" destOrd="0" presId="urn:microsoft.com/office/officeart/2005/8/layout/default"/>
    <dgm:cxn modelId="{8C8350C1-39FC-4DA4-9853-8818BDCB0ADE}" srcId="{BC86BCE5-0B1F-4819-95D5-ADFCDE3A3E19}" destId="{F5772E82-72CA-4812-8E03-B22D428639E2}" srcOrd="0" destOrd="0" parTransId="{B72288EF-E768-47A1-98AA-DB7C60BF6145}" sibTransId="{27027749-6948-4E12-B910-97E8D4304409}"/>
    <dgm:cxn modelId="{9036BAD8-3289-4A2A-A37A-13705391B5FC}" type="presOf" srcId="{BC86BCE5-0B1F-4819-95D5-ADFCDE3A3E19}" destId="{4B2F27B5-07FF-4ACA-93C1-9BA0972C7997}" srcOrd="0" destOrd="0" presId="urn:microsoft.com/office/officeart/2005/8/layout/default"/>
    <dgm:cxn modelId="{A647427D-04AC-46AB-863F-B4F7FE944DF2}" type="presParOf" srcId="{4B2F27B5-07FF-4ACA-93C1-9BA0972C7997}" destId="{EA93DE5E-1358-4702-BDF6-6B668CB5E356}" srcOrd="0" destOrd="0" presId="urn:microsoft.com/office/officeart/2005/8/layout/default"/>
    <dgm:cxn modelId="{C2BB3682-FAE5-480A-9F22-9C0CB94BB82E}" type="presParOf" srcId="{4B2F27B5-07FF-4ACA-93C1-9BA0972C7997}" destId="{62222E12-7665-43F6-9C41-B656280602F3}" srcOrd="1" destOrd="0" presId="urn:microsoft.com/office/officeart/2005/8/layout/default"/>
    <dgm:cxn modelId="{3B7F5312-DBC6-48C7-843A-39C6E674308F}" type="presParOf" srcId="{4B2F27B5-07FF-4ACA-93C1-9BA0972C7997}" destId="{2675EBBB-6685-4FC2-99D2-02E602271027}" srcOrd="2" destOrd="0" presId="urn:microsoft.com/office/officeart/2005/8/layout/default"/>
    <dgm:cxn modelId="{10EAB827-86F3-45B8-AB80-67323321B98C}" type="presParOf" srcId="{4B2F27B5-07FF-4ACA-93C1-9BA0972C7997}" destId="{9A9DBD90-AAEB-4A1D-B325-24299A55FD6F}" srcOrd="3" destOrd="0" presId="urn:microsoft.com/office/officeart/2005/8/layout/default"/>
    <dgm:cxn modelId="{C412F5A6-DC5D-4231-968D-DB5B8986C284}" type="presParOf" srcId="{4B2F27B5-07FF-4ACA-93C1-9BA0972C7997}" destId="{1DE23E04-2EE3-4C7C-B14D-32130969849E}" srcOrd="4" destOrd="0" presId="urn:microsoft.com/office/officeart/2005/8/layout/default"/>
    <dgm:cxn modelId="{C4F4BD6C-7B36-44A7-B441-B7766FAEAD65}" type="presParOf" srcId="{4B2F27B5-07FF-4ACA-93C1-9BA0972C7997}" destId="{A73584EA-1B2B-4BA9-B6D5-6F53881C31B6}" srcOrd="5" destOrd="0" presId="urn:microsoft.com/office/officeart/2005/8/layout/default"/>
    <dgm:cxn modelId="{B8495CCE-0060-490C-825B-CCFD277B1998}" type="presParOf" srcId="{4B2F27B5-07FF-4ACA-93C1-9BA0972C7997}" destId="{ADCBE66E-F9D9-47DE-A4B5-E4318F521313}" srcOrd="6" destOrd="0" presId="urn:microsoft.com/office/officeart/2005/8/layout/default"/>
    <dgm:cxn modelId="{5FCACC31-1B2E-4545-8350-BCE03E6E538B}" type="presParOf" srcId="{4B2F27B5-07FF-4ACA-93C1-9BA0972C7997}" destId="{DED8D9CD-9031-4934-B3B2-7AEEA0745626}" srcOrd="7" destOrd="0" presId="urn:microsoft.com/office/officeart/2005/8/layout/default"/>
    <dgm:cxn modelId="{47574200-E707-4E65-8CFC-269138477AFA}" type="presParOf" srcId="{4B2F27B5-07FF-4ACA-93C1-9BA0972C7997}" destId="{8D6C4BA2-592D-4C9F-B659-368D59D2E870}" srcOrd="8" destOrd="0" presId="urn:microsoft.com/office/officeart/2005/8/layout/default"/>
    <dgm:cxn modelId="{F1C45322-FDF0-4206-B849-66898D940CC5}" type="presParOf" srcId="{4B2F27B5-07FF-4ACA-93C1-9BA0972C7997}" destId="{4B21A310-14E1-4D96-97EE-8204097D3B2B}" srcOrd="9" destOrd="0" presId="urn:microsoft.com/office/officeart/2005/8/layout/default"/>
    <dgm:cxn modelId="{1628A8F0-F3FE-4FD6-B991-FAAC21772A22}" type="presParOf" srcId="{4B2F27B5-07FF-4ACA-93C1-9BA0972C7997}" destId="{F103F7E0-CADC-41B0-88AE-62D2BAC4AE9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B8CAF-E2A0-4B03-B0B3-82BC5F07E3B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CO"/>
        </a:p>
      </dgm:t>
    </dgm:pt>
    <dgm:pt modelId="{616FA719-0194-49DB-A70A-CA050EB5339F}">
      <dgm:prSet custT="1"/>
      <dgm:spPr/>
      <dgm:t>
        <a:bodyPr/>
        <a:lstStyle/>
        <a:p>
          <a:r>
            <a:rPr lang="es-CO" sz="1400" b="1" dirty="0"/>
            <a:t>Esta política será aplicada en el ciclo de la gestión administrativa, por la Oficina de Participación Comunitaria y Servicio al Ciudadano</a:t>
          </a:r>
        </a:p>
      </dgm:t>
    </dgm:pt>
    <dgm:pt modelId="{97DC6371-692E-4C5D-8551-35ACFE43A210}" type="parTrans" cxnId="{1C099503-6F9A-418C-93A7-1FDFC5BC27F7}">
      <dgm:prSet/>
      <dgm:spPr/>
      <dgm:t>
        <a:bodyPr/>
        <a:lstStyle/>
        <a:p>
          <a:endParaRPr lang="es-CO"/>
        </a:p>
      </dgm:t>
    </dgm:pt>
    <dgm:pt modelId="{C1B3E84C-D887-47D0-B49F-94E6626D492F}" type="sibTrans" cxnId="{1C099503-6F9A-418C-93A7-1FDFC5BC27F7}">
      <dgm:prSet/>
      <dgm:spPr/>
      <dgm:t>
        <a:bodyPr/>
        <a:lstStyle/>
        <a:p>
          <a:endParaRPr lang="es-CO"/>
        </a:p>
      </dgm:t>
    </dgm:pt>
    <dgm:pt modelId="{C62D8077-E33A-4111-AAF2-737F3644737E}">
      <dgm:prSet custT="1"/>
      <dgm:spPr/>
      <dgm:t>
        <a:bodyPr/>
        <a:lstStyle/>
        <a:p>
          <a:r>
            <a:rPr lang="es-CO" sz="1200" dirty="0"/>
            <a:t>Apoyada Oficinas de Asesora de Desarrollo Institucional, comunicaciones, y gestión del conocimiento, Gestión del riesgo en salud</a:t>
          </a:r>
        </a:p>
      </dgm:t>
    </dgm:pt>
    <dgm:pt modelId="{9416CA03-DAB5-4230-A87D-3BAA256D4199}" type="parTrans" cxnId="{220FA425-CF8A-45AE-A945-DFFC744FEAD9}">
      <dgm:prSet/>
      <dgm:spPr/>
      <dgm:t>
        <a:bodyPr/>
        <a:lstStyle/>
        <a:p>
          <a:endParaRPr lang="es-CO"/>
        </a:p>
      </dgm:t>
    </dgm:pt>
    <dgm:pt modelId="{49449862-2E1D-4802-A1E8-2E57717525DB}" type="sibTrans" cxnId="{220FA425-CF8A-45AE-A945-DFFC744FEAD9}">
      <dgm:prSet/>
      <dgm:spPr/>
      <dgm:t>
        <a:bodyPr/>
        <a:lstStyle/>
        <a:p>
          <a:endParaRPr lang="es-CO"/>
        </a:p>
      </dgm:t>
    </dgm:pt>
    <dgm:pt modelId="{22220F4C-06BC-4674-BEB7-E4EB8BA0E11F}">
      <dgm:prSet custT="1"/>
      <dgm:spPr/>
      <dgm:t>
        <a:bodyPr/>
        <a:lstStyle/>
        <a:p>
          <a:r>
            <a:rPr lang="es-CO" sz="1600" dirty="0">
              <a:solidFill>
                <a:schemeClr val="tx1"/>
              </a:solidFill>
            </a:rPr>
            <a:t>Además de Dirección de Talento Humano </a:t>
          </a:r>
        </a:p>
      </dgm:t>
    </dgm:pt>
    <dgm:pt modelId="{7819F982-27B3-4CC3-9E10-27294747F723}" type="parTrans" cxnId="{2C12F442-515B-4508-923F-0358ECF8DABB}">
      <dgm:prSet/>
      <dgm:spPr/>
      <dgm:t>
        <a:bodyPr/>
        <a:lstStyle/>
        <a:p>
          <a:endParaRPr lang="es-CO"/>
        </a:p>
      </dgm:t>
    </dgm:pt>
    <dgm:pt modelId="{34CA12D5-79FB-42A8-B2B5-65EE607D5EBF}" type="sibTrans" cxnId="{2C12F442-515B-4508-923F-0358ECF8DABB}">
      <dgm:prSet/>
      <dgm:spPr/>
      <dgm:t>
        <a:bodyPr/>
        <a:lstStyle/>
        <a:p>
          <a:endParaRPr lang="es-CO"/>
        </a:p>
      </dgm:t>
    </dgm:pt>
    <dgm:pt modelId="{97D071A4-5C1D-4A20-AC5B-FD6AD3961B18}">
      <dgm:prSet custT="1"/>
      <dgm:spPr>
        <a:noFill/>
      </dgm:spPr>
      <dgm:t>
        <a:bodyPr/>
        <a:lstStyle/>
        <a:p>
          <a:r>
            <a:rPr lang="es-CO" sz="1200" b="1" dirty="0">
              <a:solidFill>
                <a:srgbClr val="0070C0"/>
              </a:solidFill>
              <a:effectLst>
                <a:outerShdw blurRad="38100" dist="38100" dir="2700000" algn="tl">
                  <a:srgbClr val="000000">
                    <a:alpha val="43137"/>
                  </a:srgbClr>
                </a:outerShdw>
              </a:effectLst>
            </a:rPr>
            <a:t>cuenta las organizaciones sociales (Comité de participación comunitaria, asociaciones de usuarios, comité de ética, veedurías en salud y juntas asesoras comunitarias, y demás grupos de valor y organizaciones  de participación definidos por la institución</a:t>
          </a:r>
        </a:p>
      </dgm:t>
    </dgm:pt>
    <dgm:pt modelId="{6281DBBA-77BA-4E43-A444-DBAFA1FAA3BE}" type="parTrans" cxnId="{2F1BE93F-2809-4573-A11B-499BE65AD972}">
      <dgm:prSet/>
      <dgm:spPr/>
      <dgm:t>
        <a:bodyPr/>
        <a:lstStyle/>
        <a:p>
          <a:endParaRPr lang="es-CO"/>
        </a:p>
      </dgm:t>
    </dgm:pt>
    <dgm:pt modelId="{3F2E2DB9-AD95-4D79-8C51-6CDF34EAC48E}" type="sibTrans" cxnId="{2F1BE93F-2809-4573-A11B-499BE65AD972}">
      <dgm:prSet/>
      <dgm:spPr/>
      <dgm:t>
        <a:bodyPr/>
        <a:lstStyle/>
        <a:p>
          <a:endParaRPr lang="es-CO"/>
        </a:p>
      </dgm:t>
    </dgm:pt>
    <dgm:pt modelId="{754727A6-96E4-4223-ABBA-19372BE3636F}" type="pres">
      <dgm:prSet presAssocID="{C0EB8CAF-E2A0-4B03-B0B3-82BC5F07E3BD}" presName="compositeShape" presStyleCnt="0">
        <dgm:presLayoutVars>
          <dgm:dir/>
          <dgm:resizeHandles/>
        </dgm:presLayoutVars>
      </dgm:prSet>
      <dgm:spPr/>
    </dgm:pt>
    <dgm:pt modelId="{7FEED068-1878-4C78-8AD7-C769870D3A4B}" type="pres">
      <dgm:prSet presAssocID="{C0EB8CAF-E2A0-4B03-B0B3-82BC5F07E3BD}" presName="pyramid" presStyleLbl="node1" presStyleIdx="0" presStyleCnt="1" custScaleX="133951" custScaleY="100000" custLinFactNeighborX="-37404" custLinFactNeighborY="-8786"/>
      <dgm:spPr/>
    </dgm:pt>
    <dgm:pt modelId="{3E44F995-B031-4E2B-8ACD-59C77FEFCD21}" type="pres">
      <dgm:prSet presAssocID="{C0EB8CAF-E2A0-4B03-B0B3-82BC5F07E3BD}" presName="theList" presStyleCnt="0"/>
      <dgm:spPr/>
    </dgm:pt>
    <dgm:pt modelId="{B5EB0423-1224-4071-888F-A7DCC2E2AC04}" type="pres">
      <dgm:prSet presAssocID="{C62D8077-E33A-4111-AAF2-737F3644737E}" presName="aNode" presStyleLbl="fgAcc1" presStyleIdx="0" presStyleCnt="4" custAng="10800000" custFlipVert="1" custFlipHor="1" custScaleX="211794" custScaleY="110840" custLinFactY="-43224" custLinFactNeighborX="26096" custLinFactNeighborY="-100000">
        <dgm:presLayoutVars>
          <dgm:bulletEnabled val="1"/>
        </dgm:presLayoutVars>
      </dgm:prSet>
      <dgm:spPr/>
    </dgm:pt>
    <dgm:pt modelId="{99A00013-F9FA-42AA-88B4-868A370BE4BD}" type="pres">
      <dgm:prSet presAssocID="{C62D8077-E33A-4111-AAF2-737F3644737E}" presName="aSpace" presStyleCnt="0"/>
      <dgm:spPr/>
    </dgm:pt>
    <dgm:pt modelId="{75A2074E-D725-4742-B33D-6DF30FE5C3DA}" type="pres">
      <dgm:prSet presAssocID="{22220F4C-06BC-4674-BEB7-E4EB8BA0E11F}" presName="aNode" presStyleLbl="fgAcc1" presStyleIdx="1" presStyleCnt="4" custAng="10800000" custFlipVert="1" custScaleX="160972" custScaleY="64599" custLinFactNeighborX="-5054" custLinFactNeighborY="-47336">
        <dgm:presLayoutVars>
          <dgm:bulletEnabled val="1"/>
        </dgm:presLayoutVars>
      </dgm:prSet>
      <dgm:spPr/>
    </dgm:pt>
    <dgm:pt modelId="{3AF69C61-CA08-4B4F-B328-371EA7F1879D}" type="pres">
      <dgm:prSet presAssocID="{22220F4C-06BC-4674-BEB7-E4EB8BA0E11F}" presName="aSpace" presStyleCnt="0"/>
      <dgm:spPr/>
    </dgm:pt>
    <dgm:pt modelId="{B96DBE27-1465-4BA7-BD6C-DCE6076FAA7A}" type="pres">
      <dgm:prSet presAssocID="{616FA719-0194-49DB-A70A-CA050EB5339F}" presName="aNode" presStyleLbl="fgAcc1" presStyleIdx="2" presStyleCnt="4" custScaleX="120342" custScaleY="286946" custLinFactY="132806" custLinFactNeighborX="-87329" custLinFactNeighborY="200000">
        <dgm:presLayoutVars>
          <dgm:bulletEnabled val="1"/>
        </dgm:presLayoutVars>
      </dgm:prSet>
      <dgm:spPr/>
    </dgm:pt>
    <dgm:pt modelId="{034E8A88-A57D-4448-B54B-B2BD7E964FA0}" type="pres">
      <dgm:prSet presAssocID="{616FA719-0194-49DB-A70A-CA050EB5339F}" presName="aSpace" presStyleCnt="0"/>
      <dgm:spPr/>
    </dgm:pt>
    <dgm:pt modelId="{C9518158-FBCB-4B48-946F-2F5039AE97D5}" type="pres">
      <dgm:prSet presAssocID="{97D071A4-5C1D-4A20-AC5B-FD6AD3961B18}" presName="aNode" presStyleLbl="fgAcc1" presStyleIdx="3" presStyleCnt="4" custScaleX="134006" custScaleY="364615" custLinFactY="-8701" custLinFactNeighborX="64517" custLinFactNeighborY="-100000">
        <dgm:presLayoutVars>
          <dgm:bulletEnabled val="1"/>
        </dgm:presLayoutVars>
      </dgm:prSet>
      <dgm:spPr/>
    </dgm:pt>
    <dgm:pt modelId="{911139FC-2DCE-46D8-A882-7C6AEF0E6822}" type="pres">
      <dgm:prSet presAssocID="{97D071A4-5C1D-4A20-AC5B-FD6AD3961B18}" presName="aSpace" presStyleCnt="0"/>
      <dgm:spPr/>
    </dgm:pt>
  </dgm:ptLst>
  <dgm:cxnLst>
    <dgm:cxn modelId="{1C099503-6F9A-418C-93A7-1FDFC5BC27F7}" srcId="{C0EB8CAF-E2A0-4B03-B0B3-82BC5F07E3BD}" destId="{616FA719-0194-49DB-A70A-CA050EB5339F}" srcOrd="2" destOrd="0" parTransId="{97DC6371-692E-4C5D-8551-35ACFE43A210}" sibTransId="{C1B3E84C-D887-47D0-B49F-94E6626D492F}"/>
    <dgm:cxn modelId="{A362241B-2E6D-4ADC-AD0B-C8C1862A1970}" type="presOf" srcId="{616FA719-0194-49DB-A70A-CA050EB5339F}" destId="{B96DBE27-1465-4BA7-BD6C-DCE6076FAA7A}" srcOrd="0" destOrd="0" presId="urn:microsoft.com/office/officeart/2005/8/layout/pyramid2"/>
    <dgm:cxn modelId="{220FA425-CF8A-45AE-A945-DFFC744FEAD9}" srcId="{C0EB8CAF-E2A0-4B03-B0B3-82BC5F07E3BD}" destId="{C62D8077-E33A-4111-AAF2-737F3644737E}" srcOrd="0" destOrd="0" parTransId="{9416CA03-DAB5-4230-A87D-3BAA256D4199}" sibTransId="{49449862-2E1D-4802-A1E8-2E57717525DB}"/>
    <dgm:cxn modelId="{2F1BE93F-2809-4573-A11B-499BE65AD972}" srcId="{C0EB8CAF-E2A0-4B03-B0B3-82BC5F07E3BD}" destId="{97D071A4-5C1D-4A20-AC5B-FD6AD3961B18}" srcOrd="3" destOrd="0" parTransId="{6281DBBA-77BA-4E43-A444-DBAFA1FAA3BE}" sibTransId="{3F2E2DB9-AD95-4D79-8C51-6CDF34EAC48E}"/>
    <dgm:cxn modelId="{2C12F442-515B-4508-923F-0358ECF8DABB}" srcId="{C0EB8CAF-E2A0-4B03-B0B3-82BC5F07E3BD}" destId="{22220F4C-06BC-4674-BEB7-E4EB8BA0E11F}" srcOrd="1" destOrd="0" parTransId="{7819F982-27B3-4CC3-9E10-27294747F723}" sibTransId="{34CA12D5-79FB-42A8-B2B5-65EE607D5EBF}"/>
    <dgm:cxn modelId="{CAD9E2AD-2160-48BF-9B0D-2E2C2266F51E}" type="presOf" srcId="{97D071A4-5C1D-4A20-AC5B-FD6AD3961B18}" destId="{C9518158-FBCB-4B48-946F-2F5039AE97D5}" srcOrd="0" destOrd="0" presId="urn:microsoft.com/office/officeart/2005/8/layout/pyramid2"/>
    <dgm:cxn modelId="{4AA716B9-C39E-4BF1-A97E-A478B095BF1E}" type="presOf" srcId="{C0EB8CAF-E2A0-4B03-B0B3-82BC5F07E3BD}" destId="{754727A6-96E4-4223-ABBA-19372BE3636F}" srcOrd="0" destOrd="0" presId="urn:microsoft.com/office/officeart/2005/8/layout/pyramid2"/>
    <dgm:cxn modelId="{9EE168C9-2142-4400-B241-6962713B5DB2}" type="presOf" srcId="{22220F4C-06BC-4674-BEB7-E4EB8BA0E11F}" destId="{75A2074E-D725-4742-B33D-6DF30FE5C3DA}" srcOrd="0" destOrd="0" presId="urn:microsoft.com/office/officeart/2005/8/layout/pyramid2"/>
    <dgm:cxn modelId="{1E0915EF-34B6-467A-8E20-D2FC46CB0711}" type="presOf" srcId="{C62D8077-E33A-4111-AAF2-737F3644737E}" destId="{B5EB0423-1224-4071-888F-A7DCC2E2AC04}" srcOrd="0" destOrd="0" presId="urn:microsoft.com/office/officeart/2005/8/layout/pyramid2"/>
    <dgm:cxn modelId="{612C148D-E8AE-4BF7-ACB0-04B5BDABF00E}" type="presParOf" srcId="{754727A6-96E4-4223-ABBA-19372BE3636F}" destId="{7FEED068-1878-4C78-8AD7-C769870D3A4B}" srcOrd="0" destOrd="0" presId="urn:microsoft.com/office/officeart/2005/8/layout/pyramid2"/>
    <dgm:cxn modelId="{2125F749-7BB4-42F5-93C7-4EDABB2342F0}" type="presParOf" srcId="{754727A6-96E4-4223-ABBA-19372BE3636F}" destId="{3E44F995-B031-4E2B-8ACD-59C77FEFCD21}" srcOrd="1" destOrd="0" presId="urn:microsoft.com/office/officeart/2005/8/layout/pyramid2"/>
    <dgm:cxn modelId="{931874DD-1A3B-4F04-B5A5-5831487C83A7}" type="presParOf" srcId="{3E44F995-B031-4E2B-8ACD-59C77FEFCD21}" destId="{B5EB0423-1224-4071-888F-A7DCC2E2AC04}" srcOrd="0" destOrd="0" presId="urn:microsoft.com/office/officeart/2005/8/layout/pyramid2"/>
    <dgm:cxn modelId="{CBF7C1FB-D465-4A4C-818C-EB0D91202EDA}" type="presParOf" srcId="{3E44F995-B031-4E2B-8ACD-59C77FEFCD21}" destId="{99A00013-F9FA-42AA-88B4-868A370BE4BD}" srcOrd="1" destOrd="0" presId="urn:microsoft.com/office/officeart/2005/8/layout/pyramid2"/>
    <dgm:cxn modelId="{43A0097C-2105-4E79-9D98-E215A11AE6AC}" type="presParOf" srcId="{3E44F995-B031-4E2B-8ACD-59C77FEFCD21}" destId="{75A2074E-D725-4742-B33D-6DF30FE5C3DA}" srcOrd="2" destOrd="0" presId="urn:microsoft.com/office/officeart/2005/8/layout/pyramid2"/>
    <dgm:cxn modelId="{BD4CE97A-54B0-47C1-AF76-25F44C93065D}" type="presParOf" srcId="{3E44F995-B031-4E2B-8ACD-59C77FEFCD21}" destId="{3AF69C61-CA08-4B4F-B328-371EA7F1879D}" srcOrd="3" destOrd="0" presId="urn:microsoft.com/office/officeart/2005/8/layout/pyramid2"/>
    <dgm:cxn modelId="{303C7CFF-FAFD-4213-A1C2-EA9E14016363}" type="presParOf" srcId="{3E44F995-B031-4E2B-8ACD-59C77FEFCD21}" destId="{B96DBE27-1465-4BA7-BD6C-DCE6076FAA7A}" srcOrd="4" destOrd="0" presId="urn:microsoft.com/office/officeart/2005/8/layout/pyramid2"/>
    <dgm:cxn modelId="{8982AC9B-96E2-49FB-918E-4785ED86AE2B}" type="presParOf" srcId="{3E44F995-B031-4E2B-8ACD-59C77FEFCD21}" destId="{034E8A88-A57D-4448-B54B-B2BD7E964FA0}" srcOrd="5" destOrd="0" presId="urn:microsoft.com/office/officeart/2005/8/layout/pyramid2"/>
    <dgm:cxn modelId="{65348E18-C791-471C-A329-B361F0FC8B7F}" type="presParOf" srcId="{3E44F995-B031-4E2B-8ACD-59C77FEFCD21}" destId="{C9518158-FBCB-4B48-946F-2F5039AE97D5}" srcOrd="6" destOrd="0" presId="urn:microsoft.com/office/officeart/2005/8/layout/pyramid2"/>
    <dgm:cxn modelId="{1B6E3CE3-33B2-4DCD-B89A-7DA35AC5F4FF}" type="presParOf" srcId="{3E44F995-B031-4E2B-8ACD-59C77FEFCD21}" destId="{911139FC-2DCE-46D8-A882-7C6AEF0E682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0E14E-8482-4BE6-8A7C-FAF09A6C23E6}" type="doc">
      <dgm:prSet loTypeId="urn:microsoft.com/office/officeart/2005/8/layout/hierarchy3" loCatId="list" qsTypeId="urn:microsoft.com/office/officeart/2005/8/quickstyle/simple1#1" qsCatId="simple" csTypeId="urn:microsoft.com/office/officeart/2005/8/colors/colorful1#1" csCatId="colorful" phldr="1"/>
      <dgm:spPr/>
      <dgm:t>
        <a:bodyPr/>
        <a:lstStyle/>
        <a:p>
          <a:endParaRPr lang="es-ES"/>
        </a:p>
      </dgm:t>
    </dgm:pt>
    <dgm:pt modelId="{4F36FA3B-6333-45ED-82F2-DC8476A9C42F}">
      <dgm:prSet phldrT="[Texto]" custT="1"/>
      <dgm:spPr/>
      <dgm:t>
        <a:bodyPr/>
        <a:lstStyle/>
        <a:p>
          <a:r>
            <a:rPr lang="es-ES" sz="1400" b="1" dirty="0">
              <a:solidFill>
                <a:schemeClr val="bg1"/>
              </a:solidFill>
            </a:rPr>
            <a:t>1.Cumplimiento  de las condiciones institucionales idóneas para la promoción de la participación, Aplicación las siguientes acciones</a:t>
          </a:r>
          <a:r>
            <a:rPr lang="es-ES" sz="1000" dirty="0"/>
            <a:t>:</a:t>
          </a:r>
        </a:p>
      </dgm:t>
    </dgm:pt>
    <dgm:pt modelId="{46D3DEEF-A529-4588-BD07-57D416D65B4B}" type="parTrans" cxnId="{F04D2CC5-523E-470F-84FC-AFA8484ECBA9}">
      <dgm:prSet/>
      <dgm:spPr/>
      <dgm:t>
        <a:bodyPr/>
        <a:lstStyle/>
        <a:p>
          <a:endParaRPr lang="es-ES"/>
        </a:p>
      </dgm:t>
    </dgm:pt>
    <dgm:pt modelId="{24B54448-8376-4424-A51E-80D8F9887A46}" type="sibTrans" cxnId="{F04D2CC5-523E-470F-84FC-AFA8484ECBA9}">
      <dgm:prSet/>
      <dgm:spPr/>
      <dgm:t>
        <a:bodyPr/>
        <a:lstStyle/>
        <a:p>
          <a:endParaRPr lang="es-ES"/>
        </a:p>
      </dgm:t>
    </dgm:pt>
    <dgm:pt modelId="{E2A4ACEA-A5C8-4068-9E27-7338418AF4E3}">
      <dgm:prSet phldrT="[Texto]" custT="1"/>
      <dgm:spPr/>
      <dgm:t>
        <a:bodyPr/>
        <a:lstStyle/>
        <a:p>
          <a:pPr algn="l"/>
          <a:r>
            <a:rPr lang="es-CO" sz="1400" b="1" dirty="0">
              <a:latin typeface="Arial" pitchFamily="34" charset="0"/>
              <a:cs typeface="Arial" pitchFamily="34" charset="0"/>
            </a:rPr>
            <a:t>* Elaboración del diagnóstico del estado actual de la participación ciudadana en la entidad.</a:t>
          </a:r>
        </a:p>
        <a:p>
          <a:pPr algn="l"/>
          <a:r>
            <a:rPr lang="es-CO" sz="1400" b="1" dirty="0">
              <a:latin typeface="Arial" pitchFamily="34" charset="0"/>
              <a:cs typeface="Arial" pitchFamily="34" charset="0"/>
            </a:rPr>
            <a:t>* Construcción de las estrategias de  participación  articulado con el direccionamiento estratégico para la planeación institucional.</a:t>
          </a:r>
        </a:p>
        <a:p>
          <a:pPr algn="l"/>
          <a:r>
            <a:rPr lang="es-CO" sz="1400" b="1" dirty="0">
              <a:latin typeface="Arial" pitchFamily="34" charset="0"/>
              <a:cs typeface="Arial" pitchFamily="34" charset="0"/>
            </a:rPr>
            <a:t>* Rendición de cuentas </a:t>
          </a:r>
        </a:p>
        <a:p>
          <a:pPr algn="l"/>
          <a:r>
            <a:rPr lang="es-CO" sz="1200" dirty="0">
              <a:latin typeface="Arial" pitchFamily="34" charset="0"/>
              <a:cs typeface="Arial" pitchFamily="34" charset="0"/>
            </a:rPr>
            <a:t> </a:t>
          </a:r>
        </a:p>
      </dgm:t>
    </dgm:pt>
    <dgm:pt modelId="{A2930B69-4F77-4683-9868-3A2A354F749E}" type="parTrans" cxnId="{8BFE4CEA-1AD8-4B96-B0CC-CCD400A6C9F1}">
      <dgm:prSet/>
      <dgm:spPr/>
      <dgm:t>
        <a:bodyPr/>
        <a:lstStyle/>
        <a:p>
          <a:endParaRPr lang="es-ES"/>
        </a:p>
      </dgm:t>
    </dgm:pt>
    <dgm:pt modelId="{8448A0BD-6205-4143-B2BE-35A96480A4ED}" type="sibTrans" cxnId="{8BFE4CEA-1AD8-4B96-B0CC-CCD400A6C9F1}">
      <dgm:prSet/>
      <dgm:spPr/>
      <dgm:t>
        <a:bodyPr/>
        <a:lstStyle/>
        <a:p>
          <a:endParaRPr lang="es-ES"/>
        </a:p>
      </dgm:t>
    </dgm:pt>
    <dgm:pt modelId="{45CE4480-433B-4657-B441-8CD399FF3B90}">
      <dgm:prSet phldrT="[Texto]" custT="1"/>
      <dgm:spPr/>
      <dgm:t>
        <a:bodyPr/>
        <a:lstStyle/>
        <a:p>
          <a:r>
            <a:rPr lang="es-ES" sz="2000" dirty="0"/>
            <a:t>2. Promoción efectiva de la participación ciudadana</a:t>
          </a:r>
          <a:endParaRPr lang="es-ES" sz="2400" dirty="0"/>
        </a:p>
      </dgm:t>
    </dgm:pt>
    <dgm:pt modelId="{C22A3D71-7FDC-4210-97EE-2E4B02CA8FC1}" type="parTrans" cxnId="{D8E2B89F-E236-4B91-95AB-29356735FF48}">
      <dgm:prSet/>
      <dgm:spPr/>
      <dgm:t>
        <a:bodyPr/>
        <a:lstStyle/>
        <a:p>
          <a:endParaRPr lang="es-ES"/>
        </a:p>
      </dgm:t>
    </dgm:pt>
    <dgm:pt modelId="{F583E788-9100-404B-ACDF-1B284B0F1117}" type="sibTrans" cxnId="{D8E2B89F-E236-4B91-95AB-29356735FF48}">
      <dgm:prSet/>
      <dgm:spPr/>
      <dgm:t>
        <a:bodyPr/>
        <a:lstStyle/>
        <a:p>
          <a:endParaRPr lang="es-ES"/>
        </a:p>
      </dgm:t>
    </dgm:pt>
    <dgm:pt modelId="{B22A2F90-D522-40F9-9B7B-91E19AF655BB}">
      <dgm:prSet phldrT="[Texto]" custT="1"/>
      <dgm:spPr/>
      <dgm:t>
        <a:bodyPr/>
        <a:lstStyle/>
        <a:p>
          <a:pPr algn="just"/>
          <a:r>
            <a:rPr lang="es-ES" sz="1200" dirty="0">
              <a:latin typeface="Arial" pitchFamily="34" charset="0"/>
              <a:cs typeface="Arial" pitchFamily="34" charset="0"/>
            </a:rPr>
            <a:t>* Desarrollo de los procedimientos propios del subproceso de participación comunitaria.</a:t>
          </a:r>
        </a:p>
        <a:p>
          <a:pPr algn="just"/>
          <a:r>
            <a:rPr lang="es-ES" sz="1200" dirty="0">
              <a:latin typeface="Arial" pitchFamily="34" charset="0"/>
              <a:cs typeface="Arial" pitchFamily="34" charset="0"/>
            </a:rPr>
            <a:t>* Ejecución de las estrategias de Participación  Ciudadana y de Rendición de cuentas.</a:t>
          </a:r>
        </a:p>
        <a:p>
          <a:pPr algn="just"/>
          <a:r>
            <a:rPr lang="es-ES" sz="1200" dirty="0">
              <a:latin typeface="Arial" pitchFamily="34" charset="0"/>
              <a:cs typeface="Arial" pitchFamily="34" charset="0"/>
            </a:rPr>
            <a:t>* Interacción a través de la asistencia técnica a las formas de Participación en Salud.</a:t>
          </a:r>
        </a:p>
        <a:p>
          <a:pPr algn="just"/>
          <a:r>
            <a:rPr lang="es-ES" sz="1200" dirty="0">
              <a:latin typeface="Arial" pitchFamily="34" charset="0"/>
              <a:cs typeface="Arial" pitchFamily="34" charset="0"/>
            </a:rPr>
            <a:t>*Interacción a través de la estrategias de participación con los grupos de valor ((usuario, Familia y , Comunidad, Colaboradores y Funcionario, Medio Ambiente, Educación y Formación.</a:t>
          </a:r>
        </a:p>
        <a:p>
          <a:pPr algn="just"/>
          <a:r>
            <a:rPr lang="es-ES" sz="1200" dirty="0">
              <a:latin typeface="Arial" pitchFamily="34" charset="0"/>
              <a:cs typeface="Arial" pitchFamily="34" charset="0"/>
            </a:rPr>
            <a:t>* Evaluación de los resultados.</a:t>
          </a:r>
        </a:p>
      </dgm:t>
    </dgm:pt>
    <dgm:pt modelId="{15866A46-3C70-4511-8888-BB9BB2BA7F38}" type="parTrans" cxnId="{0771B22D-2EC8-41F6-9761-EF5839A3C00F}">
      <dgm:prSet/>
      <dgm:spPr/>
      <dgm:t>
        <a:bodyPr/>
        <a:lstStyle/>
        <a:p>
          <a:endParaRPr lang="es-ES"/>
        </a:p>
      </dgm:t>
    </dgm:pt>
    <dgm:pt modelId="{87DFC9AE-FC2B-4C94-A7EE-75D3EB57CFBF}" type="sibTrans" cxnId="{0771B22D-2EC8-41F6-9761-EF5839A3C00F}">
      <dgm:prSet/>
      <dgm:spPr/>
      <dgm:t>
        <a:bodyPr/>
        <a:lstStyle/>
        <a:p>
          <a:endParaRPr lang="es-ES"/>
        </a:p>
      </dgm:t>
    </dgm:pt>
    <dgm:pt modelId="{10B4D8A4-262E-456C-9463-440CB6FFFB4A}" type="pres">
      <dgm:prSet presAssocID="{6050E14E-8482-4BE6-8A7C-FAF09A6C23E6}" presName="diagram" presStyleCnt="0">
        <dgm:presLayoutVars>
          <dgm:chPref val="1"/>
          <dgm:dir/>
          <dgm:animOne val="branch"/>
          <dgm:animLvl val="lvl"/>
          <dgm:resizeHandles/>
        </dgm:presLayoutVars>
      </dgm:prSet>
      <dgm:spPr/>
    </dgm:pt>
    <dgm:pt modelId="{7FCB4D84-F7EC-44F9-B46E-BE4A7DB2FB2C}" type="pres">
      <dgm:prSet presAssocID="{4F36FA3B-6333-45ED-82F2-DC8476A9C42F}" presName="root" presStyleCnt="0"/>
      <dgm:spPr/>
    </dgm:pt>
    <dgm:pt modelId="{3625130D-72B9-45A6-AE86-E50F1965539E}" type="pres">
      <dgm:prSet presAssocID="{4F36FA3B-6333-45ED-82F2-DC8476A9C42F}" presName="rootComposite" presStyleCnt="0"/>
      <dgm:spPr/>
    </dgm:pt>
    <dgm:pt modelId="{851A6916-FFF5-42E1-96ED-11CB172EEA8E}" type="pres">
      <dgm:prSet presAssocID="{4F36FA3B-6333-45ED-82F2-DC8476A9C42F}" presName="rootText" presStyleLbl="node1" presStyleIdx="0" presStyleCnt="2" custScaleX="228568" custScaleY="148674"/>
      <dgm:spPr/>
    </dgm:pt>
    <dgm:pt modelId="{38893A54-4197-40E4-8FF7-EEEEE9F205A0}" type="pres">
      <dgm:prSet presAssocID="{4F36FA3B-6333-45ED-82F2-DC8476A9C42F}" presName="rootConnector" presStyleLbl="node1" presStyleIdx="0" presStyleCnt="2"/>
      <dgm:spPr/>
    </dgm:pt>
    <dgm:pt modelId="{7EAC83A9-C714-4BA8-A60D-90F513B1D7D5}" type="pres">
      <dgm:prSet presAssocID="{4F36FA3B-6333-45ED-82F2-DC8476A9C42F}" presName="childShape" presStyleCnt="0"/>
      <dgm:spPr/>
    </dgm:pt>
    <dgm:pt modelId="{10FDC229-4AEB-436E-8091-7E1557E37784}" type="pres">
      <dgm:prSet presAssocID="{A2930B69-4F77-4683-9868-3A2A354F749E}" presName="Name13" presStyleLbl="parChTrans1D2" presStyleIdx="0" presStyleCnt="2"/>
      <dgm:spPr/>
    </dgm:pt>
    <dgm:pt modelId="{3BAED017-419F-4146-B37D-B8440E6780D7}" type="pres">
      <dgm:prSet presAssocID="{E2A4ACEA-A5C8-4068-9E27-7338418AF4E3}" presName="childText" presStyleLbl="bgAcc1" presStyleIdx="0" presStyleCnt="2" custScaleX="232086" custScaleY="490055" custLinFactNeighborX="2337" custLinFactNeighborY="89044">
        <dgm:presLayoutVars>
          <dgm:bulletEnabled val="1"/>
        </dgm:presLayoutVars>
      </dgm:prSet>
      <dgm:spPr/>
    </dgm:pt>
    <dgm:pt modelId="{2FF90F86-D607-4F2F-A97A-BEFC7288969F}" type="pres">
      <dgm:prSet presAssocID="{45CE4480-433B-4657-B441-8CD399FF3B90}" presName="root" presStyleCnt="0"/>
      <dgm:spPr/>
    </dgm:pt>
    <dgm:pt modelId="{65042E75-EA3D-4AD2-80A7-DB59F5E91121}" type="pres">
      <dgm:prSet presAssocID="{45CE4480-433B-4657-B441-8CD399FF3B90}" presName="rootComposite" presStyleCnt="0"/>
      <dgm:spPr/>
    </dgm:pt>
    <dgm:pt modelId="{05468827-75FD-42D1-8284-F902EF054B38}" type="pres">
      <dgm:prSet presAssocID="{45CE4480-433B-4657-B441-8CD399FF3B90}" presName="rootText" presStyleLbl="node1" presStyleIdx="1" presStyleCnt="2" custScaleX="225174" custScaleY="158629" custLinFactNeighborX="7924" custLinFactNeighborY="1648"/>
      <dgm:spPr/>
    </dgm:pt>
    <dgm:pt modelId="{C6630D8D-C70E-43A0-8199-6409669F591C}" type="pres">
      <dgm:prSet presAssocID="{45CE4480-433B-4657-B441-8CD399FF3B90}" presName="rootConnector" presStyleLbl="node1" presStyleIdx="1" presStyleCnt="2"/>
      <dgm:spPr/>
    </dgm:pt>
    <dgm:pt modelId="{A0D4B142-00E0-410F-BBAB-E75014FFB565}" type="pres">
      <dgm:prSet presAssocID="{45CE4480-433B-4657-B441-8CD399FF3B90}" presName="childShape" presStyleCnt="0"/>
      <dgm:spPr/>
    </dgm:pt>
    <dgm:pt modelId="{10A9061D-DCB8-4AB0-8EB6-EEDC6264B8FC}" type="pres">
      <dgm:prSet presAssocID="{15866A46-3C70-4511-8888-BB9BB2BA7F38}" presName="Name13" presStyleLbl="parChTrans1D2" presStyleIdx="1" presStyleCnt="2"/>
      <dgm:spPr/>
    </dgm:pt>
    <dgm:pt modelId="{D357305D-D158-44ED-9437-91F0F169D907}" type="pres">
      <dgm:prSet presAssocID="{B22A2F90-D522-40F9-9B7B-91E19AF655BB}" presName="childText" presStyleLbl="bgAcc1" presStyleIdx="1" presStyleCnt="2" custScaleX="196745" custScaleY="473315" custLinFactNeighborX="-2734" custLinFactNeighborY="-5476">
        <dgm:presLayoutVars>
          <dgm:bulletEnabled val="1"/>
        </dgm:presLayoutVars>
      </dgm:prSet>
      <dgm:spPr/>
    </dgm:pt>
  </dgm:ptLst>
  <dgm:cxnLst>
    <dgm:cxn modelId="{8DAB2D1A-4D69-4F11-A68E-D3982805F702}" type="presOf" srcId="{B22A2F90-D522-40F9-9B7B-91E19AF655BB}" destId="{D357305D-D158-44ED-9437-91F0F169D907}" srcOrd="0" destOrd="0" presId="urn:microsoft.com/office/officeart/2005/8/layout/hierarchy3"/>
    <dgm:cxn modelId="{7225441A-0BC9-4C86-9B1F-55841127035E}" type="presOf" srcId="{45CE4480-433B-4657-B441-8CD399FF3B90}" destId="{C6630D8D-C70E-43A0-8199-6409669F591C}" srcOrd="1" destOrd="0" presId="urn:microsoft.com/office/officeart/2005/8/layout/hierarchy3"/>
    <dgm:cxn modelId="{4EA70E1D-9B05-44AE-8EFA-73D35B3A4099}" type="presOf" srcId="{4F36FA3B-6333-45ED-82F2-DC8476A9C42F}" destId="{38893A54-4197-40E4-8FF7-EEEEE9F205A0}" srcOrd="1" destOrd="0" presId="urn:microsoft.com/office/officeart/2005/8/layout/hierarchy3"/>
    <dgm:cxn modelId="{B1D84F26-D120-4509-AE1B-B87E16E9B310}" type="presOf" srcId="{6050E14E-8482-4BE6-8A7C-FAF09A6C23E6}" destId="{10B4D8A4-262E-456C-9463-440CB6FFFB4A}" srcOrd="0" destOrd="0" presId="urn:microsoft.com/office/officeart/2005/8/layout/hierarchy3"/>
    <dgm:cxn modelId="{0771B22D-2EC8-41F6-9761-EF5839A3C00F}" srcId="{45CE4480-433B-4657-B441-8CD399FF3B90}" destId="{B22A2F90-D522-40F9-9B7B-91E19AF655BB}" srcOrd="0" destOrd="0" parTransId="{15866A46-3C70-4511-8888-BB9BB2BA7F38}" sibTransId="{87DFC9AE-FC2B-4C94-A7EE-75D3EB57CFBF}"/>
    <dgm:cxn modelId="{6CD94334-620F-49CB-9814-ED1ED16ECFB7}" type="presOf" srcId="{15866A46-3C70-4511-8888-BB9BB2BA7F38}" destId="{10A9061D-DCB8-4AB0-8EB6-EEDC6264B8FC}" srcOrd="0" destOrd="0" presId="urn:microsoft.com/office/officeart/2005/8/layout/hierarchy3"/>
    <dgm:cxn modelId="{C79D645D-F46E-4A63-AAD2-5E5A0A0220D1}" type="presOf" srcId="{45CE4480-433B-4657-B441-8CD399FF3B90}" destId="{05468827-75FD-42D1-8284-F902EF054B38}" srcOrd="0" destOrd="0" presId="urn:microsoft.com/office/officeart/2005/8/layout/hierarchy3"/>
    <dgm:cxn modelId="{6530EE76-1DAF-466F-843F-505C3127DA5C}" type="presOf" srcId="{E2A4ACEA-A5C8-4068-9E27-7338418AF4E3}" destId="{3BAED017-419F-4146-B37D-B8440E6780D7}" srcOrd="0" destOrd="0" presId="urn:microsoft.com/office/officeart/2005/8/layout/hierarchy3"/>
    <dgm:cxn modelId="{64D1C495-2096-48F6-9BE0-69ECD3CEA368}" type="presOf" srcId="{4F36FA3B-6333-45ED-82F2-DC8476A9C42F}" destId="{851A6916-FFF5-42E1-96ED-11CB172EEA8E}" srcOrd="0" destOrd="0" presId="urn:microsoft.com/office/officeart/2005/8/layout/hierarchy3"/>
    <dgm:cxn modelId="{D8E2B89F-E236-4B91-95AB-29356735FF48}" srcId="{6050E14E-8482-4BE6-8A7C-FAF09A6C23E6}" destId="{45CE4480-433B-4657-B441-8CD399FF3B90}" srcOrd="1" destOrd="0" parTransId="{C22A3D71-7FDC-4210-97EE-2E4B02CA8FC1}" sibTransId="{F583E788-9100-404B-ACDF-1B284B0F1117}"/>
    <dgm:cxn modelId="{F04D2CC5-523E-470F-84FC-AFA8484ECBA9}" srcId="{6050E14E-8482-4BE6-8A7C-FAF09A6C23E6}" destId="{4F36FA3B-6333-45ED-82F2-DC8476A9C42F}" srcOrd="0" destOrd="0" parTransId="{46D3DEEF-A529-4588-BD07-57D416D65B4B}" sibTransId="{24B54448-8376-4424-A51E-80D8F9887A46}"/>
    <dgm:cxn modelId="{F9AFE5DB-54E3-44FC-9D16-21BB20E3289D}" type="presOf" srcId="{A2930B69-4F77-4683-9868-3A2A354F749E}" destId="{10FDC229-4AEB-436E-8091-7E1557E37784}" srcOrd="0" destOrd="0" presId="urn:microsoft.com/office/officeart/2005/8/layout/hierarchy3"/>
    <dgm:cxn modelId="{8BFE4CEA-1AD8-4B96-B0CC-CCD400A6C9F1}" srcId="{4F36FA3B-6333-45ED-82F2-DC8476A9C42F}" destId="{E2A4ACEA-A5C8-4068-9E27-7338418AF4E3}" srcOrd="0" destOrd="0" parTransId="{A2930B69-4F77-4683-9868-3A2A354F749E}" sibTransId="{8448A0BD-6205-4143-B2BE-35A96480A4ED}"/>
    <dgm:cxn modelId="{CA838A20-6C82-460B-86A2-A4573C7563D8}" type="presParOf" srcId="{10B4D8A4-262E-456C-9463-440CB6FFFB4A}" destId="{7FCB4D84-F7EC-44F9-B46E-BE4A7DB2FB2C}" srcOrd="0" destOrd="0" presId="urn:microsoft.com/office/officeart/2005/8/layout/hierarchy3"/>
    <dgm:cxn modelId="{C646A687-1AC9-413A-B9B7-8E790F9DB4D8}" type="presParOf" srcId="{7FCB4D84-F7EC-44F9-B46E-BE4A7DB2FB2C}" destId="{3625130D-72B9-45A6-AE86-E50F1965539E}" srcOrd="0" destOrd="0" presId="urn:microsoft.com/office/officeart/2005/8/layout/hierarchy3"/>
    <dgm:cxn modelId="{59BA200B-7A97-4049-8F49-7A5BC4A55C17}" type="presParOf" srcId="{3625130D-72B9-45A6-AE86-E50F1965539E}" destId="{851A6916-FFF5-42E1-96ED-11CB172EEA8E}" srcOrd="0" destOrd="0" presId="urn:microsoft.com/office/officeart/2005/8/layout/hierarchy3"/>
    <dgm:cxn modelId="{5B142436-61E1-4484-8481-08778988DF44}" type="presParOf" srcId="{3625130D-72B9-45A6-AE86-E50F1965539E}" destId="{38893A54-4197-40E4-8FF7-EEEEE9F205A0}" srcOrd="1" destOrd="0" presId="urn:microsoft.com/office/officeart/2005/8/layout/hierarchy3"/>
    <dgm:cxn modelId="{DF0561AF-C650-4AD5-A8C6-CE95F04A6A51}" type="presParOf" srcId="{7FCB4D84-F7EC-44F9-B46E-BE4A7DB2FB2C}" destId="{7EAC83A9-C714-4BA8-A60D-90F513B1D7D5}" srcOrd="1" destOrd="0" presId="urn:microsoft.com/office/officeart/2005/8/layout/hierarchy3"/>
    <dgm:cxn modelId="{265B8B65-E519-431C-8F83-40DCE627BB10}" type="presParOf" srcId="{7EAC83A9-C714-4BA8-A60D-90F513B1D7D5}" destId="{10FDC229-4AEB-436E-8091-7E1557E37784}" srcOrd="0" destOrd="0" presId="urn:microsoft.com/office/officeart/2005/8/layout/hierarchy3"/>
    <dgm:cxn modelId="{C8EAE4D3-3802-40E8-8541-07D143007D59}" type="presParOf" srcId="{7EAC83A9-C714-4BA8-A60D-90F513B1D7D5}" destId="{3BAED017-419F-4146-B37D-B8440E6780D7}" srcOrd="1" destOrd="0" presId="urn:microsoft.com/office/officeart/2005/8/layout/hierarchy3"/>
    <dgm:cxn modelId="{374E6DA3-17FC-4296-A804-9D56C980ED63}" type="presParOf" srcId="{10B4D8A4-262E-456C-9463-440CB6FFFB4A}" destId="{2FF90F86-D607-4F2F-A97A-BEFC7288969F}" srcOrd="1" destOrd="0" presId="urn:microsoft.com/office/officeart/2005/8/layout/hierarchy3"/>
    <dgm:cxn modelId="{0039697A-BBCD-42E3-8D89-5F3AF79655A4}" type="presParOf" srcId="{2FF90F86-D607-4F2F-A97A-BEFC7288969F}" destId="{65042E75-EA3D-4AD2-80A7-DB59F5E91121}" srcOrd="0" destOrd="0" presId="urn:microsoft.com/office/officeart/2005/8/layout/hierarchy3"/>
    <dgm:cxn modelId="{F0C3BFFB-D89D-4AB3-A5EC-27650BA46CE7}" type="presParOf" srcId="{65042E75-EA3D-4AD2-80A7-DB59F5E91121}" destId="{05468827-75FD-42D1-8284-F902EF054B38}" srcOrd="0" destOrd="0" presId="urn:microsoft.com/office/officeart/2005/8/layout/hierarchy3"/>
    <dgm:cxn modelId="{183D83E5-400B-4466-A670-85525F334F26}" type="presParOf" srcId="{65042E75-EA3D-4AD2-80A7-DB59F5E91121}" destId="{C6630D8D-C70E-43A0-8199-6409669F591C}" srcOrd="1" destOrd="0" presId="urn:microsoft.com/office/officeart/2005/8/layout/hierarchy3"/>
    <dgm:cxn modelId="{B88CAFD5-8CB8-479D-82BC-C2BDFC9DE87E}" type="presParOf" srcId="{2FF90F86-D607-4F2F-A97A-BEFC7288969F}" destId="{A0D4B142-00E0-410F-BBAB-E75014FFB565}" srcOrd="1" destOrd="0" presId="urn:microsoft.com/office/officeart/2005/8/layout/hierarchy3"/>
    <dgm:cxn modelId="{7E84861A-AEED-4CFE-B12A-725ACB760823}" type="presParOf" srcId="{A0D4B142-00E0-410F-BBAB-E75014FFB565}" destId="{10A9061D-DCB8-4AB0-8EB6-EEDC6264B8FC}" srcOrd="0" destOrd="0" presId="urn:microsoft.com/office/officeart/2005/8/layout/hierarchy3"/>
    <dgm:cxn modelId="{FC08477F-4613-4946-AAFC-33D2E6FAFA27}" type="presParOf" srcId="{A0D4B142-00E0-410F-BBAB-E75014FFB565}" destId="{D357305D-D158-44ED-9437-91F0F169D90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3DE5E-1358-4702-BDF6-6B668CB5E356}">
      <dsp:nvSpPr>
        <dsp:cNvPr id="0" name=""/>
        <dsp:cNvSpPr/>
      </dsp:nvSpPr>
      <dsp:spPr>
        <a:xfrm>
          <a:off x="122989" y="877825"/>
          <a:ext cx="2852854" cy="99089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bg1"/>
              </a:solidFill>
              <a:effectLst>
                <a:outerShdw blurRad="38100" dist="38100" dir="2700000" algn="tl">
                  <a:srgbClr val="000000">
                    <a:alpha val="43137"/>
                  </a:srgbClr>
                </a:outerShdw>
              </a:effectLst>
            </a:rPr>
            <a:t>1.</a:t>
          </a:r>
          <a:r>
            <a:rPr lang="es-CO" sz="1000" kern="1200" dirty="0"/>
            <a:t>"Consolidar el Modelo de Atención integral en Red, garantizando la prestación de servicios integrales de salud, con enfoque en la gestión de riesgos, servicios humanizados, accesibles y oportunos, impactando positivamente las condiciones de salud de nuestros usuarios, familia y  comunidad.</a:t>
          </a:r>
        </a:p>
      </dsp:txBody>
      <dsp:txXfrm>
        <a:off x="122989" y="877825"/>
        <a:ext cx="2852854" cy="990893"/>
      </dsp:txXfrm>
    </dsp:sp>
    <dsp:sp modelId="{2675EBBB-6685-4FC2-99D2-02E602271027}">
      <dsp:nvSpPr>
        <dsp:cNvPr id="0" name=""/>
        <dsp:cNvSpPr/>
      </dsp:nvSpPr>
      <dsp:spPr>
        <a:xfrm>
          <a:off x="3106154" y="2969561"/>
          <a:ext cx="3007777" cy="8634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t>5</a:t>
          </a:r>
          <a:r>
            <a:rPr lang="es-CO" sz="1000" kern="1200" dirty="0"/>
            <a:t>: "Aumentar los niveles de satisfacción de los usuarios, familia y comunidad, desarrollando estrategias que promuevan los espacios de participación y fortalecimiento del control social a partir del modelo de atención en red".</a:t>
          </a:r>
        </a:p>
      </dsp:txBody>
      <dsp:txXfrm>
        <a:off x="3106154" y="2969561"/>
        <a:ext cx="3007777" cy="863435"/>
      </dsp:txXfrm>
    </dsp:sp>
    <dsp:sp modelId="{1DE23E04-2EE3-4C7C-B14D-32130969849E}">
      <dsp:nvSpPr>
        <dsp:cNvPr id="0" name=""/>
        <dsp:cNvSpPr/>
      </dsp:nvSpPr>
      <dsp:spPr>
        <a:xfrm>
          <a:off x="21744" y="2912677"/>
          <a:ext cx="2958226" cy="9408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t>4</a:t>
          </a:r>
          <a:r>
            <a:rPr lang="es-CO" sz="1000" kern="1200" dirty="0"/>
            <a:t>: "Fortalecer la Cultura Organizacional y el Crecimiento del Talento Humano a través del desarrollo de competencias laborares, que promuevan una cultura de servicio humanizado y de mejoramiento continuo facilitando la implementación del modelo de atención en red".</a:t>
          </a:r>
        </a:p>
      </dsp:txBody>
      <dsp:txXfrm>
        <a:off x="21744" y="2912677"/>
        <a:ext cx="2958226" cy="940840"/>
      </dsp:txXfrm>
    </dsp:sp>
    <dsp:sp modelId="{ADCBE66E-F9D9-47DE-A4B5-E4318F521313}">
      <dsp:nvSpPr>
        <dsp:cNvPr id="0" name=""/>
        <dsp:cNvSpPr/>
      </dsp:nvSpPr>
      <dsp:spPr>
        <a:xfrm>
          <a:off x="3150217" y="923997"/>
          <a:ext cx="2931425" cy="95926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t>2:</a:t>
          </a:r>
          <a:r>
            <a:rPr lang="es-CO" sz="1000" kern="1200" dirty="0"/>
            <a:t> "Alcanzar estándares superiores de calidad en salud, mediante la implementación de acciones progresivas que contribuyan al fortalecimiento del desempeño institucional y reconocimiento  como Hospital Universitario de la Subred Sur ESE., optimizando la atención centrada en los usuarios. </a:t>
          </a:r>
        </a:p>
      </dsp:txBody>
      <dsp:txXfrm>
        <a:off x="3150217" y="923997"/>
        <a:ext cx="2931425" cy="959264"/>
      </dsp:txXfrm>
    </dsp:sp>
    <dsp:sp modelId="{8D6C4BA2-592D-4C9F-B659-368D59D2E870}">
      <dsp:nvSpPr>
        <dsp:cNvPr id="0" name=""/>
        <dsp:cNvSpPr/>
      </dsp:nvSpPr>
      <dsp:spPr>
        <a:xfrm>
          <a:off x="1330360" y="1995183"/>
          <a:ext cx="3284667" cy="7049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b="1" kern="1200" dirty="0"/>
            <a:t>3:</a:t>
          </a:r>
          <a:r>
            <a:rPr lang="es-CO" sz="1000" kern="1200" dirty="0"/>
            <a:t> " Administrar adecuadamente, eficaz, eficiente y transparente  los recursos financieros que conlleven a una sostenibilidad financiera de la subred Sur que contribuyan en la prestación integral de servicios.</a:t>
          </a:r>
        </a:p>
      </dsp:txBody>
      <dsp:txXfrm>
        <a:off x="1330360" y="1995183"/>
        <a:ext cx="3284667" cy="704986"/>
      </dsp:txXfrm>
    </dsp:sp>
    <dsp:sp modelId="{F103F7E0-CADC-41B0-88AE-62D2BAC4AE95}">
      <dsp:nvSpPr>
        <dsp:cNvPr id="0" name=""/>
        <dsp:cNvSpPr/>
      </dsp:nvSpPr>
      <dsp:spPr>
        <a:xfrm rot="10410075" flipV="1">
          <a:off x="2087133" y="127318"/>
          <a:ext cx="2280023" cy="5323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Black" panose="020B0A04020102020204" pitchFamily="34" charset="0"/>
            </a:rPr>
            <a:t>OBJETIVOS ESTRATEGICOS</a:t>
          </a:r>
        </a:p>
      </dsp:txBody>
      <dsp:txXfrm rot="10800000">
        <a:off x="2087133" y="127318"/>
        <a:ext cx="2280023" cy="53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ED068-1878-4C78-8AD7-C769870D3A4B}">
      <dsp:nvSpPr>
        <dsp:cNvPr id="0" name=""/>
        <dsp:cNvSpPr/>
      </dsp:nvSpPr>
      <dsp:spPr>
        <a:xfrm>
          <a:off x="0" y="0"/>
          <a:ext cx="4692355" cy="350303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B0423-1224-4071-888F-A7DCC2E2AC04}">
      <dsp:nvSpPr>
        <dsp:cNvPr id="0" name=""/>
        <dsp:cNvSpPr/>
      </dsp:nvSpPr>
      <dsp:spPr>
        <a:xfrm rot="10800000" flipH="1" flipV="1">
          <a:off x="2676706" y="172397"/>
          <a:ext cx="4822497" cy="3541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Apoyada Oficinas de Asesora de Desarrollo Institucional, comunicaciones, y gestión del conocimiento, Gestión del riesgo en salud</a:t>
          </a:r>
        </a:p>
      </dsp:txBody>
      <dsp:txXfrm rot="-10800000">
        <a:off x="2693994" y="189685"/>
        <a:ext cx="4787921" cy="319574"/>
      </dsp:txXfrm>
    </dsp:sp>
    <dsp:sp modelId="{75A2074E-D725-4742-B33D-6DF30FE5C3DA}">
      <dsp:nvSpPr>
        <dsp:cNvPr id="0" name=""/>
        <dsp:cNvSpPr/>
      </dsp:nvSpPr>
      <dsp:spPr>
        <a:xfrm rot="10800000" flipV="1">
          <a:off x="2546031" y="725628"/>
          <a:ext cx="3665292" cy="2064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rPr>
            <a:t>Además de Dirección de Talento Humano </a:t>
          </a:r>
        </a:p>
      </dsp:txBody>
      <dsp:txXfrm rot="-10800000">
        <a:off x="2556107" y="735704"/>
        <a:ext cx="3645140" cy="186251"/>
      </dsp:txXfrm>
    </dsp:sp>
    <dsp:sp modelId="{B96DBE27-1465-4BA7-BD6C-DCE6076FAA7A}">
      <dsp:nvSpPr>
        <dsp:cNvPr id="0" name=""/>
        <dsp:cNvSpPr/>
      </dsp:nvSpPr>
      <dsp:spPr>
        <a:xfrm>
          <a:off x="1135217" y="1495092"/>
          <a:ext cx="2740157" cy="91683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Esta política será aplicada en el ciclo de la gestión administrativa, por la Oficina de Participación Comunitaria y Servicio al Ciudadano</a:t>
          </a:r>
        </a:p>
      </dsp:txBody>
      <dsp:txXfrm>
        <a:off x="1179973" y="1539848"/>
        <a:ext cx="2650645" cy="827324"/>
      </dsp:txXfrm>
    </dsp:sp>
    <dsp:sp modelId="{C9518158-FBCB-4B48-946F-2F5039AE97D5}">
      <dsp:nvSpPr>
        <dsp:cNvPr id="0" name=""/>
        <dsp:cNvSpPr/>
      </dsp:nvSpPr>
      <dsp:spPr>
        <a:xfrm>
          <a:off x="4437150" y="1879913"/>
          <a:ext cx="3051283" cy="1165001"/>
        </a:xfrm>
        <a:prstGeom prst="round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rgbClr val="0070C0"/>
              </a:solidFill>
              <a:effectLst>
                <a:outerShdw blurRad="38100" dist="38100" dir="2700000" algn="tl">
                  <a:srgbClr val="000000">
                    <a:alpha val="43137"/>
                  </a:srgbClr>
                </a:outerShdw>
              </a:effectLst>
            </a:rPr>
            <a:t>cuenta las organizaciones sociales (Comité de participación comunitaria, asociaciones de usuarios, comité de ética, veedurías en salud y juntas asesoras comunitarias, y demás grupos de valor y organizaciones  de participación definidos por la institución</a:t>
          </a:r>
        </a:p>
      </dsp:txBody>
      <dsp:txXfrm>
        <a:off x="4494021" y="1936784"/>
        <a:ext cx="2937541" cy="1051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A6916-FFF5-42E1-96ED-11CB172EEA8E}">
      <dsp:nvSpPr>
        <dsp:cNvPr id="0" name=""/>
        <dsp:cNvSpPr/>
      </dsp:nvSpPr>
      <dsp:spPr>
        <a:xfrm>
          <a:off x="1079558" y="215"/>
          <a:ext cx="3238586" cy="10532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1.Cumplimiento  de las condiciones institucionales idóneas para la promoción de la participación, Aplicación las siguientes acciones</a:t>
          </a:r>
          <a:r>
            <a:rPr lang="es-ES" sz="1000" kern="1200" dirty="0"/>
            <a:t>:</a:t>
          </a:r>
        </a:p>
      </dsp:txBody>
      <dsp:txXfrm>
        <a:off x="1110408" y="31065"/>
        <a:ext cx="3176886" cy="991583"/>
      </dsp:txXfrm>
    </dsp:sp>
    <dsp:sp modelId="{10FDC229-4AEB-436E-8091-7E1557E37784}">
      <dsp:nvSpPr>
        <dsp:cNvPr id="0" name=""/>
        <dsp:cNvSpPr/>
      </dsp:nvSpPr>
      <dsp:spPr>
        <a:xfrm>
          <a:off x="1403416" y="1053498"/>
          <a:ext cx="350349" cy="1913229"/>
        </a:xfrm>
        <a:custGeom>
          <a:avLst/>
          <a:gdLst/>
          <a:ahLst/>
          <a:cxnLst/>
          <a:rect l="0" t="0" r="0" b="0"/>
          <a:pathLst>
            <a:path>
              <a:moveTo>
                <a:pt x="0" y="0"/>
              </a:moveTo>
              <a:lnTo>
                <a:pt x="0" y="1913229"/>
              </a:lnTo>
              <a:lnTo>
                <a:pt x="350349" y="19132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AED017-419F-4146-B37D-B8440E6780D7}">
      <dsp:nvSpPr>
        <dsp:cNvPr id="0" name=""/>
        <dsp:cNvSpPr/>
      </dsp:nvSpPr>
      <dsp:spPr>
        <a:xfrm>
          <a:off x="1753766" y="1230827"/>
          <a:ext cx="2630746" cy="347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s-CO" sz="1400" b="1" kern="1200" dirty="0">
              <a:latin typeface="Arial" pitchFamily="34" charset="0"/>
              <a:cs typeface="Arial" pitchFamily="34" charset="0"/>
            </a:rPr>
            <a:t>* Elaboración del diagnóstico del estado actual de la participación ciudadana en la entidad.</a:t>
          </a:r>
        </a:p>
        <a:p>
          <a:pPr marL="0" lvl="0" indent="0" algn="l" defTabSz="622300">
            <a:lnSpc>
              <a:spcPct val="90000"/>
            </a:lnSpc>
            <a:spcBef>
              <a:spcPct val="0"/>
            </a:spcBef>
            <a:spcAft>
              <a:spcPct val="35000"/>
            </a:spcAft>
            <a:buNone/>
          </a:pPr>
          <a:r>
            <a:rPr lang="es-CO" sz="1400" b="1" kern="1200" dirty="0">
              <a:latin typeface="Arial" pitchFamily="34" charset="0"/>
              <a:cs typeface="Arial" pitchFamily="34" charset="0"/>
            </a:rPr>
            <a:t>* Construcción de las estrategias de  participación  articulado con el direccionamiento estratégico para la planeación institucional.</a:t>
          </a:r>
        </a:p>
        <a:p>
          <a:pPr marL="0" lvl="0" indent="0" algn="l" defTabSz="622300">
            <a:lnSpc>
              <a:spcPct val="90000"/>
            </a:lnSpc>
            <a:spcBef>
              <a:spcPct val="0"/>
            </a:spcBef>
            <a:spcAft>
              <a:spcPct val="35000"/>
            </a:spcAft>
            <a:buNone/>
          </a:pPr>
          <a:r>
            <a:rPr lang="es-CO" sz="1400" b="1" kern="1200" dirty="0">
              <a:latin typeface="Arial" pitchFamily="34" charset="0"/>
              <a:cs typeface="Arial" pitchFamily="34" charset="0"/>
            </a:rPr>
            <a:t>* Rendición de cuentas </a:t>
          </a:r>
        </a:p>
        <a:p>
          <a:pPr marL="0" lvl="0" indent="0" algn="l" defTabSz="622300">
            <a:lnSpc>
              <a:spcPct val="90000"/>
            </a:lnSpc>
            <a:spcBef>
              <a:spcPct val="0"/>
            </a:spcBef>
            <a:spcAft>
              <a:spcPct val="35000"/>
            </a:spcAft>
            <a:buNone/>
          </a:pPr>
          <a:r>
            <a:rPr lang="es-CO" sz="1200" kern="1200" dirty="0">
              <a:latin typeface="Arial" pitchFamily="34" charset="0"/>
              <a:cs typeface="Arial" pitchFamily="34" charset="0"/>
            </a:rPr>
            <a:t> </a:t>
          </a:r>
        </a:p>
      </dsp:txBody>
      <dsp:txXfrm>
        <a:off x="1830818" y="1307879"/>
        <a:ext cx="2476642" cy="3317697"/>
      </dsp:txXfrm>
    </dsp:sp>
    <dsp:sp modelId="{05468827-75FD-42D1-8284-F902EF054B38}">
      <dsp:nvSpPr>
        <dsp:cNvPr id="0" name=""/>
        <dsp:cNvSpPr/>
      </dsp:nvSpPr>
      <dsp:spPr>
        <a:xfrm>
          <a:off x="4784646" y="11890"/>
          <a:ext cx="3190497" cy="11238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2. Promoción efectiva de la participación ciudadana</a:t>
          </a:r>
          <a:endParaRPr lang="es-ES" sz="2400" kern="1200" dirty="0"/>
        </a:p>
      </dsp:txBody>
      <dsp:txXfrm>
        <a:off x="4817561" y="44805"/>
        <a:ext cx="3124667" cy="1057979"/>
      </dsp:txXfrm>
    </dsp:sp>
    <dsp:sp modelId="{10A9061D-DCB8-4AB0-8EB6-EEDC6264B8FC}">
      <dsp:nvSpPr>
        <dsp:cNvPr id="0" name=""/>
        <dsp:cNvSpPr/>
      </dsp:nvSpPr>
      <dsp:spPr>
        <a:xfrm>
          <a:off x="5103695" y="1135700"/>
          <a:ext cx="175783" cy="1803246"/>
        </a:xfrm>
        <a:custGeom>
          <a:avLst/>
          <a:gdLst/>
          <a:ahLst/>
          <a:cxnLst/>
          <a:rect l="0" t="0" r="0" b="0"/>
          <a:pathLst>
            <a:path>
              <a:moveTo>
                <a:pt x="0" y="0"/>
              </a:moveTo>
              <a:lnTo>
                <a:pt x="0" y="1803246"/>
              </a:lnTo>
              <a:lnTo>
                <a:pt x="175783" y="1803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57305D-D158-44ED-9437-91F0F169D907}">
      <dsp:nvSpPr>
        <dsp:cNvPr id="0" name=""/>
        <dsp:cNvSpPr/>
      </dsp:nvSpPr>
      <dsp:spPr>
        <a:xfrm>
          <a:off x="5279479" y="1262343"/>
          <a:ext cx="2230148" cy="335320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just" defTabSz="533400">
            <a:lnSpc>
              <a:spcPct val="90000"/>
            </a:lnSpc>
            <a:spcBef>
              <a:spcPct val="0"/>
            </a:spcBef>
            <a:spcAft>
              <a:spcPct val="35000"/>
            </a:spcAft>
            <a:buNone/>
          </a:pPr>
          <a:r>
            <a:rPr lang="es-ES" sz="1200" kern="1200" dirty="0">
              <a:latin typeface="Arial" pitchFamily="34" charset="0"/>
              <a:cs typeface="Arial" pitchFamily="34" charset="0"/>
            </a:rPr>
            <a:t>* Desarrollo de los procedimientos propios del subproceso de participación comunitaria.</a:t>
          </a:r>
        </a:p>
        <a:p>
          <a:pPr marL="0" lvl="0" indent="0" algn="just" defTabSz="533400">
            <a:lnSpc>
              <a:spcPct val="90000"/>
            </a:lnSpc>
            <a:spcBef>
              <a:spcPct val="0"/>
            </a:spcBef>
            <a:spcAft>
              <a:spcPct val="35000"/>
            </a:spcAft>
            <a:buNone/>
          </a:pPr>
          <a:r>
            <a:rPr lang="es-ES" sz="1200" kern="1200" dirty="0">
              <a:latin typeface="Arial" pitchFamily="34" charset="0"/>
              <a:cs typeface="Arial" pitchFamily="34" charset="0"/>
            </a:rPr>
            <a:t>* Ejecución de las estrategias de Participación  Ciudadana y de Rendición de cuentas.</a:t>
          </a:r>
        </a:p>
        <a:p>
          <a:pPr marL="0" lvl="0" indent="0" algn="just" defTabSz="533400">
            <a:lnSpc>
              <a:spcPct val="90000"/>
            </a:lnSpc>
            <a:spcBef>
              <a:spcPct val="0"/>
            </a:spcBef>
            <a:spcAft>
              <a:spcPct val="35000"/>
            </a:spcAft>
            <a:buNone/>
          </a:pPr>
          <a:r>
            <a:rPr lang="es-ES" sz="1200" kern="1200" dirty="0">
              <a:latin typeface="Arial" pitchFamily="34" charset="0"/>
              <a:cs typeface="Arial" pitchFamily="34" charset="0"/>
            </a:rPr>
            <a:t>* Interacción a través de la asistencia técnica a las formas de Participación en Salud.</a:t>
          </a:r>
        </a:p>
        <a:p>
          <a:pPr marL="0" lvl="0" indent="0" algn="just" defTabSz="533400">
            <a:lnSpc>
              <a:spcPct val="90000"/>
            </a:lnSpc>
            <a:spcBef>
              <a:spcPct val="0"/>
            </a:spcBef>
            <a:spcAft>
              <a:spcPct val="35000"/>
            </a:spcAft>
            <a:buNone/>
          </a:pPr>
          <a:r>
            <a:rPr lang="es-ES" sz="1200" kern="1200" dirty="0">
              <a:latin typeface="Arial" pitchFamily="34" charset="0"/>
              <a:cs typeface="Arial" pitchFamily="34" charset="0"/>
            </a:rPr>
            <a:t>*Interacción a través de la estrategias de participación con los grupos de valor ((usuario, Familia y , Comunidad, Colaboradores y Funcionario, Medio Ambiente, Educación y Formación.</a:t>
          </a:r>
        </a:p>
        <a:p>
          <a:pPr marL="0" lvl="0" indent="0" algn="just" defTabSz="533400">
            <a:lnSpc>
              <a:spcPct val="90000"/>
            </a:lnSpc>
            <a:spcBef>
              <a:spcPct val="0"/>
            </a:spcBef>
            <a:spcAft>
              <a:spcPct val="35000"/>
            </a:spcAft>
            <a:buNone/>
          </a:pPr>
          <a:r>
            <a:rPr lang="es-ES" sz="1200" kern="1200" dirty="0">
              <a:latin typeface="Arial" pitchFamily="34" charset="0"/>
              <a:cs typeface="Arial" pitchFamily="34" charset="0"/>
            </a:rPr>
            <a:t>* Evaluación de los resultados.</a:t>
          </a:r>
        </a:p>
      </dsp:txBody>
      <dsp:txXfrm>
        <a:off x="5344798" y="1327662"/>
        <a:ext cx="2099510" cy="32225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741C3-A46B-6749-80B9-34F433935532}" type="datetimeFigureOut">
              <a:rPr lang="x-none" smtClean="0"/>
              <a:t>6/04/2022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FAED5-F571-9D42-87B7-2C8E6767E9DB}" type="slidenum">
              <a:rPr lang="x-none" smtClean="0"/>
              <a:t>‹Nº›</a:t>
            </a:fld>
            <a:endParaRPr lang="x-none"/>
          </a:p>
        </p:txBody>
      </p:sp>
    </p:spTree>
    <p:extLst>
      <p:ext uri="{BB962C8B-B14F-4D97-AF65-F5344CB8AC3E}">
        <p14:creationId xmlns:p14="http://schemas.microsoft.com/office/powerpoint/2010/main" val="273972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0CC1-43F4-6541-81F9-DD7850FAE3C8}"/>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8A92051D-8A42-3B4D-AD63-BFC3CDF9497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C31B79D3-CD7F-1B41-A9F0-2C677F8C3700}"/>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5" name="Footer Placeholder 4">
            <a:extLst>
              <a:ext uri="{FF2B5EF4-FFF2-40B4-BE49-F238E27FC236}">
                <a16:creationId xmlns:a16="http://schemas.microsoft.com/office/drawing/2014/main" id="{A07A9057-F535-2041-AC14-F56FFDB52332}"/>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6" name="Slide Number Placeholder 5">
            <a:extLst>
              <a:ext uri="{FF2B5EF4-FFF2-40B4-BE49-F238E27FC236}">
                <a16:creationId xmlns:a16="http://schemas.microsoft.com/office/drawing/2014/main" id="{7A6E0B9C-B1C8-5644-B934-68FE9348F4FE}"/>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33196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B9BB-C1A3-A84B-93CA-489C8A17630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F3D929AD-61FC-6044-BFC1-C4F43DA27842}"/>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07F2CB41-4684-644E-818C-D98855D2A3A3}"/>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5" name="Footer Placeholder 4">
            <a:extLst>
              <a:ext uri="{FF2B5EF4-FFF2-40B4-BE49-F238E27FC236}">
                <a16:creationId xmlns:a16="http://schemas.microsoft.com/office/drawing/2014/main" id="{A6EA34C1-BCEB-B049-A8AC-061688BEF897}"/>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6" name="Slide Number Placeholder 5">
            <a:extLst>
              <a:ext uri="{FF2B5EF4-FFF2-40B4-BE49-F238E27FC236}">
                <a16:creationId xmlns:a16="http://schemas.microsoft.com/office/drawing/2014/main" id="{16D1947E-F16E-9D40-9F1B-E4FD9EDE48C3}"/>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424105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6C40-23D9-EE49-9E70-88D6F04CB760}"/>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5F3DB793-AEF4-7A44-A1BA-5A87F0BA00E2}"/>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38EE4A16-B5BD-854E-BB73-F278F95D2E9B}"/>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5" name="Footer Placeholder 4">
            <a:extLst>
              <a:ext uri="{FF2B5EF4-FFF2-40B4-BE49-F238E27FC236}">
                <a16:creationId xmlns:a16="http://schemas.microsoft.com/office/drawing/2014/main" id="{0EA0C834-3FD4-024F-BA3D-AFB17B09717F}"/>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6" name="Slide Number Placeholder 5">
            <a:extLst>
              <a:ext uri="{FF2B5EF4-FFF2-40B4-BE49-F238E27FC236}">
                <a16:creationId xmlns:a16="http://schemas.microsoft.com/office/drawing/2014/main" id="{7D15D318-013C-F54D-B191-6905EE0EB2CD}"/>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83785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9656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68908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58956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05482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601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8751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531249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08203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D737-3170-FC4A-A4F6-818D9DB46ED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1440BE48-969A-AD47-8EF2-C4ACF8A2F505}"/>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BAA6B064-E61E-044D-A408-89D4164F174E}"/>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5" name="Footer Placeholder 4">
            <a:extLst>
              <a:ext uri="{FF2B5EF4-FFF2-40B4-BE49-F238E27FC236}">
                <a16:creationId xmlns:a16="http://schemas.microsoft.com/office/drawing/2014/main" id="{DDC432B1-CDA6-5447-BB7B-52C8D54C0A4F}"/>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6" name="Slide Number Placeholder 5">
            <a:extLst>
              <a:ext uri="{FF2B5EF4-FFF2-40B4-BE49-F238E27FC236}">
                <a16:creationId xmlns:a16="http://schemas.microsoft.com/office/drawing/2014/main" id="{4C84863B-5F42-5D41-A828-6EE899E75F03}"/>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142636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881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784236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1154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950573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4093482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9164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9637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26664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379040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987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6E38-4199-684B-A30B-5EADC38FB6A2}"/>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A0DBFFFD-47BD-764E-90E0-86F3A5C8C704}"/>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5109A-1690-9B47-85EE-0AB36F6BE1A8}"/>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5" name="Footer Placeholder 4">
            <a:extLst>
              <a:ext uri="{FF2B5EF4-FFF2-40B4-BE49-F238E27FC236}">
                <a16:creationId xmlns:a16="http://schemas.microsoft.com/office/drawing/2014/main" id="{E9E4ED58-DF4D-B149-8810-9B0F2EB00EB5}"/>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6" name="Slide Number Placeholder 5">
            <a:extLst>
              <a:ext uri="{FF2B5EF4-FFF2-40B4-BE49-F238E27FC236}">
                <a16:creationId xmlns:a16="http://schemas.microsoft.com/office/drawing/2014/main" id="{57F3C349-C521-824A-888A-8D907C8E72F3}"/>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247174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671060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118966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672539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04585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79243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370013"/>
            <a:ext cx="788670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701759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507010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370013"/>
            <a:ext cx="3867150" cy="32623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692503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8" name="Marcador de pie de página 7"/>
          <p:cNvSpPr>
            <a:spLocks noGrp="1"/>
          </p:cNvSpPr>
          <p:nvPr>
            <p:ph type="ftr" sz="quarter" idx="11"/>
          </p:nvPr>
        </p:nvSpPr>
        <p:spPr>
          <a:xfrm>
            <a:off x="3028950" y="4767263"/>
            <a:ext cx="3086100" cy="274637"/>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317864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4" name="Marcador de pie de página 3"/>
          <p:cNvSpPr>
            <a:spLocks noGrp="1"/>
          </p:cNvSpPr>
          <p:nvPr>
            <p:ph type="ftr" sz="quarter" idx="11"/>
          </p:nvPr>
        </p:nvSpPr>
        <p:spPr>
          <a:xfrm>
            <a:off x="3028950" y="4767263"/>
            <a:ext cx="3086100" cy="274637"/>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25740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980F-DDA2-DB4D-B2FC-439537BB43F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54BB05F-7096-4145-8F18-3E1DD1C2F9E9}"/>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C3A9054B-0D7E-E34D-A618-D10155EC0104}"/>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0E9BC704-26DA-634B-BDDC-20C698C89BE7}"/>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6" name="Footer Placeholder 5">
            <a:extLst>
              <a:ext uri="{FF2B5EF4-FFF2-40B4-BE49-F238E27FC236}">
                <a16:creationId xmlns:a16="http://schemas.microsoft.com/office/drawing/2014/main" id="{F007CAA8-4566-0544-A231-A904D4A322A8}"/>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7" name="Slide Number Placeholder 6">
            <a:extLst>
              <a:ext uri="{FF2B5EF4-FFF2-40B4-BE49-F238E27FC236}">
                <a16:creationId xmlns:a16="http://schemas.microsoft.com/office/drawing/2014/main" id="{A93FC7A2-30C6-9441-B99E-3AD9DE0BA694}"/>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2473835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3" name="Marcador de pie de página 2"/>
          <p:cNvSpPr>
            <a:spLocks noGrp="1"/>
          </p:cNvSpPr>
          <p:nvPr>
            <p:ph type="ftr" sz="quarter" idx="11"/>
          </p:nvPr>
        </p:nvSpPr>
        <p:spPr>
          <a:xfrm>
            <a:off x="3028950" y="4767263"/>
            <a:ext cx="3086100" cy="274637"/>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51037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1485927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6" name="Marcador de pie de página 5"/>
          <p:cNvSpPr>
            <a:spLocks noGrp="1"/>
          </p:cNvSpPr>
          <p:nvPr>
            <p:ph type="ftr" sz="quarter" idx="11"/>
          </p:nvPr>
        </p:nvSpPr>
        <p:spPr>
          <a:xfrm>
            <a:off x="3028950" y="4767263"/>
            <a:ext cx="3086100" cy="274637"/>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2673429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370013"/>
            <a:ext cx="7886700" cy="3262312"/>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407026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274638"/>
            <a:ext cx="5762625" cy="4357687"/>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4767263"/>
            <a:ext cx="2057400" cy="274637"/>
          </a:xfrm>
          <a:prstGeom prst="rect">
            <a:avLst/>
          </a:prstGeom>
        </p:spPr>
        <p:txBody>
          <a:bodyPr/>
          <a:lstStyle/>
          <a:p>
            <a:fld id="{5BFBB947-EBA6-45CF-B740-F781BA810C8E}" type="datetimeFigureOut">
              <a:rPr lang="es-CO" smtClean="0"/>
              <a:t>6/04/2022</a:t>
            </a:fld>
            <a:endParaRPr lang="es-CO"/>
          </a:p>
        </p:txBody>
      </p:sp>
      <p:sp>
        <p:nvSpPr>
          <p:cNvPr id="5" name="Marcador de pie de página 4"/>
          <p:cNvSpPr>
            <a:spLocks noGrp="1"/>
          </p:cNvSpPr>
          <p:nvPr>
            <p:ph type="ftr" sz="quarter" idx="11"/>
          </p:nvPr>
        </p:nvSpPr>
        <p:spPr>
          <a:xfrm>
            <a:off x="3028950" y="4767263"/>
            <a:ext cx="3086100" cy="274637"/>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4767263"/>
            <a:ext cx="2057400" cy="274637"/>
          </a:xfrm>
          <a:prstGeom prst="rect">
            <a:avLst/>
          </a:prstGeom>
        </p:spPr>
        <p:txBody>
          <a:bodyPr/>
          <a:lstStyle/>
          <a:p>
            <a:fld id="{46376108-57EF-4CFC-B991-23A8031593B7}" type="slidenum">
              <a:rPr lang="es-CO" smtClean="0"/>
              <a:t>‹Nº›</a:t>
            </a:fld>
            <a:endParaRPr lang="es-CO"/>
          </a:p>
        </p:txBody>
      </p:sp>
    </p:spTree>
    <p:extLst>
      <p:ext uri="{BB962C8B-B14F-4D97-AF65-F5344CB8AC3E}">
        <p14:creationId xmlns:p14="http://schemas.microsoft.com/office/powerpoint/2010/main" val="329321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BB1D-D7AA-DE45-BDE9-2832387F9080}"/>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F55731E-C1DD-214F-B9FC-10F35DD78B76}"/>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8B569-501D-6646-AEAA-742322809483}"/>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88C10D23-B101-3944-BD01-6F7672691C50}"/>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3F895F-E2F9-CA4D-9A46-8F251891AC8C}"/>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C3CC1B6D-3F90-3246-A066-BCED194E28AC}"/>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8" name="Footer Placeholder 7">
            <a:extLst>
              <a:ext uri="{FF2B5EF4-FFF2-40B4-BE49-F238E27FC236}">
                <a16:creationId xmlns:a16="http://schemas.microsoft.com/office/drawing/2014/main" id="{C5900EBE-4E29-2E4B-9892-F858E6DA459C}"/>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9" name="Slide Number Placeholder 8">
            <a:extLst>
              <a:ext uri="{FF2B5EF4-FFF2-40B4-BE49-F238E27FC236}">
                <a16:creationId xmlns:a16="http://schemas.microsoft.com/office/drawing/2014/main" id="{DB3724FF-EFF6-4344-8A1C-F2C4AB0E46BF}"/>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281383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4BD8-8B38-7A4F-8080-1E2C9033E7E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DEB7D290-33F8-CF4C-A2F3-DD333CF4D057}"/>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4" name="Footer Placeholder 3">
            <a:extLst>
              <a:ext uri="{FF2B5EF4-FFF2-40B4-BE49-F238E27FC236}">
                <a16:creationId xmlns:a16="http://schemas.microsoft.com/office/drawing/2014/main" id="{EF9A78A9-C565-C24D-9AEE-CB151B80EFD1}"/>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5" name="Slide Number Placeholder 4">
            <a:extLst>
              <a:ext uri="{FF2B5EF4-FFF2-40B4-BE49-F238E27FC236}">
                <a16:creationId xmlns:a16="http://schemas.microsoft.com/office/drawing/2014/main" id="{178FDFFE-A529-6D46-931D-415C85232165}"/>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155695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7C344-8B9E-F649-B10D-A8BF14A218B2}"/>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3" name="Footer Placeholder 2">
            <a:extLst>
              <a:ext uri="{FF2B5EF4-FFF2-40B4-BE49-F238E27FC236}">
                <a16:creationId xmlns:a16="http://schemas.microsoft.com/office/drawing/2014/main" id="{CA646E2E-8C4B-204A-8B20-BB9EA770C16A}"/>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4" name="Slide Number Placeholder 3">
            <a:extLst>
              <a:ext uri="{FF2B5EF4-FFF2-40B4-BE49-F238E27FC236}">
                <a16:creationId xmlns:a16="http://schemas.microsoft.com/office/drawing/2014/main" id="{68632E3E-BA9A-FF46-A07F-CA083AA21648}"/>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12049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ACCD-566F-B14F-B278-A66CE7975BAA}"/>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7669AC6F-435D-7343-980E-C5A4E47610D7}"/>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D2D6D94A-05D7-6046-906D-02D4EFE1A29A}"/>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9CDD1-C383-E347-9A48-DFCA877CDD75}"/>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6" name="Footer Placeholder 5">
            <a:extLst>
              <a:ext uri="{FF2B5EF4-FFF2-40B4-BE49-F238E27FC236}">
                <a16:creationId xmlns:a16="http://schemas.microsoft.com/office/drawing/2014/main" id="{3AE552C8-0BF9-804E-9480-F1344DA4C252}"/>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7" name="Slide Number Placeholder 6">
            <a:extLst>
              <a:ext uri="{FF2B5EF4-FFF2-40B4-BE49-F238E27FC236}">
                <a16:creationId xmlns:a16="http://schemas.microsoft.com/office/drawing/2014/main" id="{6C5EC69B-FE1D-7443-8EC3-77039C882EC7}"/>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33565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DA3B-F19D-5F43-BC15-CC495C917DF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3300D01E-F7F7-0743-B884-3BF6534E4156}"/>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505C5EC1-27BF-2848-B303-1B99A27FD2F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0A3A1-6CB4-FF4A-B9B3-3154A8602372}"/>
              </a:ext>
            </a:extLst>
          </p:cNvPr>
          <p:cNvSpPr>
            <a:spLocks noGrp="1"/>
          </p:cNvSpPr>
          <p:nvPr>
            <p:ph type="dt" sz="half" idx="10"/>
          </p:nvPr>
        </p:nvSpPr>
        <p:spPr>
          <a:xfrm>
            <a:off x="628650" y="4767263"/>
            <a:ext cx="2057400" cy="274637"/>
          </a:xfrm>
          <a:prstGeom prst="rect">
            <a:avLst/>
          </a:prstGeom>
        </p:spPr>
        <p:txBody>
          <a:bodyPr/>
          <a:lstStyle/>
          <a:p>
            <a:fld id="{6474C44D-3D5E-F24C-8090-4B5AC42B1878}" type="datetimeFigureOut">
              <a:rPr lang="en-CO" smtClean="0"/>
              <a:t>04/06/2022</a:t>
            </a:fld>
            <a:endParaRPr lang="en-CO"/>
          </a:p>
        </p:txBody>
      </p:sp>
      <p:sp>
        <p:nvSpPr>
          <p:cNvPr id="6" name="Footer Placeholder 5">
            <a:extLst>
              <a:ext uri="{FF2B5EF4-FFF2-40B4-BE49-F238E27FC236}">
                <a16:creationId xmlns:a16="http://schemas.microsoft.com/office/drawing/2014/main" id="{BED60CD1-F027-9F45-9203-F6A3A1E7E513}"/>
              </a:ext>
            </a:extLst>
          </p:cNvPr>
          <p:cNvSpPr>
            <a:spLocks noGrp="1"/>
          </p:cNvSpPr>
          <p:nvPr>
            <p:ph type="ftr" sz="quarter" idx="11"/>
          </p:nvPr>
        </p:nvSpPr>
        <p:spPr>
          <a:xfrm>
            <a:off x="3028950" y="4767263"/>
            <a:ext cx="3086100" cy="274637"/>
          </a:xfrm>
          <a:prstGeom prst="rect">
            <a:avLst/>
          </a:prstGeom>
        </p:spPr>
        <p:txBody>
          <a:bodyPr/>
          <a:lstStyle/>
          <a:p>
            <a:endParaRPr lang="en-CO"/>
          </a:p>
        </p:txBody>
      </p:sp>
      <p:sp>
        <p:nvSpPr>
          <p:cNvPr id="7" name="Slide Number Placeholder 6">
            <a:extLst>
              <a:ext uri="{FF2B5EF4-FFF2-40B4-BE49-F238E27FC236}">
                <a16:creationId xmlns:a16="http://schemas.microsoft.com/office/drawing/2014/main" id="{EE296155-850C-4440-BF66-5CFEB97088D2}"/>
              </a:ext>
            </a:extLst>
          </p:cNvPr>
          <p:cNvSpPr>
            <a:spLocks noGrp="1"/>
          </p:cNvSpPr>
          <p:nvPr>
            <p:ph type="sldNum" sz="quarter" idx="12"/>
          </p:nvPr>
        </p:nvSpPr>
        <p:spPr>
          <a:xfrm>
            <a:off x="6457950" y="4767263"/>
            <a:ext cx="2057400" cy="274637"/>
          </a:xfrm>
          <a:prstGeom prst="rect">
            <a:avLst/>
          </a:prstGeom>
        </p:spPr>
        <p:txBody>
          <a:bodyPr/>
          <a:lstStyle/>
          <a:p>
            <a:fld id="{6277066C-C32C-F54C-8980-F7C522F5767B}" type="slidenum">
              <a:rPr lang="en-CO" smtClean="0"/>
              <a:t>‹Nº›</a:t>
            </a:fld>
            <a:endParaRPr lang="en-CO"/>
          </a:p>
        </p:txBody>
      </p:sp>
    </p:spTree>
    <p:extLst>
      <p:ext uri="{BB962C8B-B14F-4D97-AF65-F5344CB8AC3E}">
        <p14:creationId xmlns:p14="http://schemas.microsoft.com/office/powerpoint/2010/main" val="172393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F3CE16-E220-7947-96E4-E694E6E0EE6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2743993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16" y="0"/>
            <a:ext cx="9141968" cy="5143500"/>
          </a:xfrm>
          <a:prstGeom prst="rect">
            <a:avLst/>
          </a:prstGeom>
        </p:spPr>
      </p:pic>
      <p:sp>
        <p:nvSpPr>
          <p:cNvPr id="3" name="Rectángulo 2"/>
          <p:cNvSpPr/>
          <p:nvPr userDrawn="1"/>
        </p:nvSpPr>
        <p:spPr>
          <a:xfrm>
            <a:off x="-10275" y="-20549"/>
            <a:ext cx="9236467" cy="5270643"/>
          </a:xfrm>
          <a:prstGeom prst="rect">
            <a:avLst/>
          </a:prstGeom>
          <a:solidFill>
            <a:srgbClr val="A9D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3">
            <a:extLst>
              <a:ext uri="{FF2B5EF4-FFF2-40B4-BE49-F238E27FC236}">
                <a16:creationId xmlns:a16="http://schemas.microsoft.com/office/drawing/2014/main" id="{10F2BF86-D5D4-5C4C-B6A4-58E33C54BB8E}"/>
              </a:ext>
            </a:extLst>
          </p:cNvPr>
          <p:cNvSpPr/>
          <p:nvPr userDrawn="1"/>
        </p:nvSpPr>
        <p:spPr>
          <a:xfrm>
            <a:off x="7253958" y="1602812"/>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Imagen 5">
            <a:extLst>
              <a:ext uri="{FF2B5EF4-FFF2-40B4-BE49-F238E27FC236}">
                <a16:creationId xmlns:a16="http://schemas.microsoft.com/office/drawing/2014/main" id="{5DED8E0A-F644-4779-9B27-A6976548CD53}"/>
              </a:ext>
            </a:extLst>
          </p:cNvPr>
          <p:cNvPicPr>
            <a:picLocks noChangeAspect="1"/>
          </p:cNvPicPr>
          <p:nvPr userDrawn="1"/>
        </p:nvPicPr>
        <p:blipFill>
          <a:blip r:embed="rId14"/>
          <a:stretch>
            <a:fillRect/>
          </a:stretch>
        </p:blipFill>
        <p:spPr>
          <a:xfrm>
            <a:off x="7733763" y="4756633"/>
            <a:ext cx="1352280" cy="298325"/>
          </a:xfrm>
          <a:prstGeom prst="rect">
            <a:avLst/>
          </a:prstGeom>
        </p:spPr>
      </p:pic>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14">
            <a:extLst>
              <a:ext uri="{FF2B5EF4-FFF2-40B4-BE49-F238E27FC236}">
                <a16:creationId xmlns:a16="http://schemas.microsoft.com/office/drawing/2014/main" id="{67F4CB98-AF34-5C4D-AFF2-138A844D03AE}"/>
              </a:ext>
            </a:extLst>
          </p:cNvPr>
          <p:cNvPicPr>
            <a:picLocks noChangeAspect="1"/>
          </p:cNvPicPr>
          <p:nvPr userDrawn="1"/>
        </p:nvPicPr>
        <p:blipFill>
          <a:blip r:embed="rId15"/>
          <a:stretch>
            <a:fillRect/>
          </a:stretch>
        </p:blipFill>
        <p:spPr>
          <a:xfrm>
            <a:off x="9056" y="4532799"/>
            <a:ext cx="1906516" cy="516113"/>
          </a:xfrm>
          <a:prstGeom prst="rect">
            <a:avLst/>
          </a:prstGeom>
        </p:spPr>
      </p:pic>
    </p:spTree>
    <p:extLst>
      <p:ext uri="{BB962C8B-B14F-4D97-AF65-F5344CB8AC3E}">
        <p14:creationId xmlns:p14="http://schemas.microsoft.com/office/powerpoint/2010/main" val="216922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F2BF86-D5D4-5C4C-B6A4-58E33C54BB8E}"/>
              </a:ext>
            </a:extLst>
          </p:cNvPr>
          <p:cNvSpPr/>
          <p:nvPr userDrawn="1"/>
        </p:nvSpPr>
        <p:spPr>
          <a:xfrm>
            <a:off x="7253958" y="1602812"/>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Imagen 5">
            <a:extLst>
              <a:ext uri="{FF2B5EF4-FFF2-40B4-BE49-F238E27FC236}">
                <a16:creationId xmlns:a16="http://schemas.microsoft.com/office/drawing/2014/main" id="{5DED8E0A-F644-4779-9B27-A6976548CD53}"/>
              </a:ext>
            </a:extLst>
          </p:cNvPr>
          <p:cNvPicPr>
            <a:picLocks noChangeAspect="1"/>
          </p:cNvPicPr>
          <p:nvPr userDrawn="1"/>
        </p:nvPicPr>
        <p:blipFill>
          <a:blip r:embed="rId13"/>
          <a:stretch>
            <a:fillRect/>
          </a:stretch>
        </p:blipFill>
        <p:spPr>
          <a:xfrm>
            <a:off x="7733763" y="4756633"/>
            <a:ext cx="1352280" cy="298325"/>
          </a:xfrm>
          <a:prstGeom prst="rect">
            <a:avLst/>
          </a:prstGeom>
        </p:spPr>
      </p:pic>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a:extLst>
              <a:ext uri="{FF2B5EF4-FFF2-40B4-BE49-F238E27FC236}">
                <a16:creationId xmlns:a16="http://schemas.microsoft.com/office/drawing/2014/main" id="{B69FDA4E-CF92-0048-85EC-AF489489F7AC}"/>
              </a:ext>
            </a:extLst>
          </p:cNvPr>
          <p:cNvPicPr>
            <a:picLocks noChangeAspect="1"/>
          </p:cNvPicPr>
          <p:nvPr userDrawn="1"/>
        </p:nvPicPr>
        <p:blipFill>
          <a:blip r:embed="rId14"/>
          <a:stretch>
            <a:fillRect/>
          </a:stretch>
        </p:blipFill>
        <p:spPr>
          <a:xfrm>
            <a:off x="9056" y="4532799"/>
            <a:ext cx="1906516" cy="516113"/>
          </a:xfrm>
          <a:prstGeom prst="rect">
            <a:avLst/>
          </a:prstGeom>
        </p:spPr>
      </p:pic>
    </p:spTree>
    <p:extLst>
      <p:ext uri="{BB962C8B-B14F-4D97-AF65-F5344CB8AC3E}">
        <p14:creationId xmlns:p14="http://schemas.microsoft.com/office/powerpoint/2010/main" val="28580146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F2BF86-D5D4-5C4C-B6A4-58E33C54BB8E}"/>
              </a:ext>
            </a:extLst>
          </p:cNvPr>
          <p:cNvSpPr/>
          <p:nvPr userDrawn="1"/>
        </p:nvSpPr>
        <p:spPr>
          <a:xfrm>
            <a:off x="8102958" y="3145866"/>
            <a:ext cx="1041042" cy="1997634"/>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ectangle 3">
            <a:extLst>
              <a:ext uri="{FF2B5EF4-FFF2-40B4-BE49-F238E27FC236}">
                <a16:creationId xmlns:a16="http://schemas.microsoft.com/office/drawing/2014/main" id="{76E74309-9281-4265-97C8-C82842B5C82C}"/>
              </a:ext>
            </a:extLst>
          </p:cNvPr>
          <p:cNvSpPr/>
          <p:nvPr userDrawn="1"/>
        </p:nvSpPr>
        <p:spPr>
          <a:xfrm rot="-10800000">
            <a:off x="-10275" y="-20549"/>
            <a:ext cx="524625" cy="1493749"/>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14576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Imagen 2">
            <a:extLst>
              <a:ext uri="{FF2B5EF4-FFF2-40B4-BE49-F238E27FC236}">
                <a16:creationId xmlns:a16="http://schemas.microsoft.com/office/drawing/2014/main" id="{039174ED-CA50-4967-BC7F-46A8A4920D38}"/>
              </a:ext>
            </a:extLst>
          </p:cNvPr>
          <p:cNvPicPr>
            <a:picLocks noChangeAspect="1"/>
          </p:cNvPicPr>
          <p:nvPr userDrawn="1"/>
        </p:nvPicPr>
        <p:blipFill>
          <a:blip r:embed="rId13"/>
          <a:stretch>
            <a:fillRect/>
          </a:stretch>
        </p:blipFill>
        <p:spPr>
          <a:xfrm>
            <a:off x="8489950" y="4406780"/>
            <a:ext cx="552776" cy="628769"/>
          </a:xfrm>
          <a:prstGeom prst="rect">
            <a:avLst/>
          </a:prstGeom>
        </p:spPr>
      </p:pic>
      <p:pic>
        <p:nvPicPr>
          <p:cNvPr id="12" name="Picture 11">
            <a:extLst>
              <a:ext uri="{FF2B5EF4-FFF2-40B4-BE49-F238E27FC236}">
                <a16:creationId xmlns:a16="http://schemas.microsoft.com/office/drawing/2014/main" id="{1A524623-B6C5-3E41-9CC4-F246F9229B2E}"/>
              </a:ext>
            </a:extLst>
          </p:cNvPr>
          <p:cNvPicPr>
            <a:picLocks noChangeAspect="1"/>
          </p:cNvPicPr>
          <p:nvPr userDrawn="1"/>
        </p:nvPicPr>
        <p:blipFill>
          <a:blip r:embed="rId14"/>
          <a:stretch>
            <a:fillRect/>
          </a:stretch>
        </p:blipFill>
        <p:spPr>
          <a:xfrm>
            <a:off x="9056" y="4532799"/>
            <a:ext cx="1906516" cy="516113"/>
          </a:xfrm>
          <a:prstGeom prst="rect">
            <a:avLst/>
          </a:prstGeom>
        </p:spPr>
      </p:pic>
    </p:spTree>
    <p:extLst>
      <p:ext uri="{BB962C8B-B14F-4D97-AF65-F5344CB8AC3E}">
        <p14:creationId xmlns:p14="http://schemas.microsoft.com/office/powerpoint/2010/main" val="24581278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4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1" y="0"/>
            <a:ext cx="9222890" cy="5239807"/>
          </a:xfrm>
          <a:prstGeom prst="rect">
            <a:avLst/>
          </a:prstGeom>
          <a:solidFill>
            <a:srgbClr val="145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3">
            <a:extLst>
              <a:ext uri="{FF2B5EF4-FFF2-40B4-BE49-F238E27FC236}">
                <a16:creationId xmlns:a16="http://schemas.microsoft.com/office/drawing/2014/main" id="{10F2BF86-D5D4-5C4C-B6A4-58E33C54BB8E}"/>
              </a:ext>
            </a:extLst>
          </p:cNvPr>
          <p:cNvSpPr/>
          <p:nvPr/>
        </p:nvSpPr>
        <p:spPr>
          <a:xfrm>
            <a:off x="7250656" y="1600135"/>
            <a:ext cx="1972234" cy="3639672"/>
          </a:xfrm>
          <a:custGeom>
            <a:avLst/>
            <a:gdLst>
              <a:gd name="connsiteX0" fmla="*/ 0 w 1515035"/>
              <a:gd name="connsiteY0" fmla="*/ 0 h 1694330"/>
              <a:gd name="connsiteX1" fmla="*/ 1515035 w 1515035"/>
              <a:gd name="connsiteY1" fmla="*/ 0 h 1694330"/>
              <a:gd name="connsiteX2" fmla="*/ 1515035 w 1515035"/>
              <a:gd name="connsiteY2" fmla="*/ 1694330 h 1694330"/>
              <a:gd name="connsiteX3" fmla="*/ 0 w 1515035"/>
              <a:gd name="connsiteY3" fmla="*/ 1694330 h 1694330"/>
              <a:gd name="connsiteX4" fmla="*/ 0 w 1515035"/>
              <a:gd name="connsiteY4" fmla="*/ 0 h 1694330"/>
              <a:gd name="connsiteX0" fmla="*/ 0 w 1523999"/>
              <a:gd name="connsiteY0" fmla="*/ 2026023 h 3720353"/>
              <a:gd name="connsiteX1" fmla="*/ 1523999 w 1523999"/>
              <a:gd name="connsiteY1" fmla="*/ 0 h 3720353"/>
              <a:gd name="connsiteX2" fmla="*/ 1515035 w 1523999"/>
              <a:gd name="connsiteY2" fmla="*/ 3720353 h 3720353"/>
              <a:gd name="connsiteX3" fmla="*/ 0 w 1523999"/>
              <a:gd name="connsiteY3" fmla="*/ 3720353 h 3720353"/>
              <a:gd name="connsiteX4" fmla="*/ 0 w 1523999"/>
              <a:gd name="connsiteY4" fmla="*/ 2026023 h 3720353"/>
              <a:gd name="connsiteX0" fmla="*/ 959224 w 1523999"/>
              <a:gd name="connsiteY0" fmla="*/ 2178423 h 3720353"/>
              <a:gd name="connsiteX1" fmla="*/ 1523999 w 1523999"/>
              <a:gd name="connsiteY1" fmla="*/ 0 h 3720353"/>
              <a:gd name="connsiteX2" fmla="*/ 1515035 w 1523999"/>
              <a:gd name="connsiteY2" fmla="*/ 3720353 h 3720353"/>
              <a:gd name="connsiteX3" fmla="*/ 0 w 1523999"/>
              <a:gd name="connsiteY3" fmla="*/ 3720353 h 3720353"/>
              <a:gd name="connsiteX4" fmla="*/ 959224 w 1523999"/>
              <a:gd name="connsiteY4" fmla="*/ 2178423 h 3720353"/>
              <a:gd name="connsiteX0" fmla="*/ 609601 w 1523999"/>
              <a:gd name="connsiteY0" fmla="*/ 1882588 h 3720353"/>
              <a:gd name="connsiteX1" fmla="*/ 1523999 w 1523999"/>
              <a:gd name="connsiteY1" fmla="*/ 0 h 3720353"/>
              <a:gd name="connsiteX2" fmla="*/ 1515035 w 1523999"/>
              <a:gd name="connsiteY2" fmla="*/ 3720353 h 3720353"/>
              <a:gd name="connsiteX3" fmla="*/ 0 w 1523999"/>
              <a:gd name="connsiteY3" fmla="*/ 3720353 h 3720353"/>
              <a:gd name="connsiteX4" fmla="*/ 609601 w 1523999"/>
              <a:gd name="connsiteY4" fmla="*/ 1882588 h 3720353"/>
              <a:gd name="connsiteX0" fmla="*/ 609601 w 1532964"/>
              <a:gd name="connsiteY0" fmla="*/ 1873624 h 3711389"/>
              <a:gd name="connsiteX1" fmla="*/ 1532964 w 1532964"/>
              <a:gd name="connsiteY1" fmla="*/ 0 h 3711389"/>
              <a:gd name="connsiteX2" fmla="*/ 1515035 w 1532964"/>
              <a:gd name="connsiteY2" fmla="*/ 3711389 h 3711389"/>
              <a:gd name="connsiteX3" fmla="*/ 0 w 1532964"/>
              <a:gd name="connsiteY3" fmla="*/ 3711389 h 3711389"/>
              <a:gd name="connsiteX4" fmla="*/ 609601 w 1532964"/>
              <a:gd name="connsiteY4" fmla="*/ 1873624 h 3711389"/>
              <a:gd name="connsiteX0" fmla="*/ 1048871 w 1972234"/>
              <a:gd name="connsiteY0" fmla="*/ 1873624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73624 h 3729319"/>
              <a:gd name="connsiteX0" fmla="*/ 1048871 w 1972234"/>
              <a:gd name="connsiteY0" fmla="*/ 1819836 h 3729319"/>
              <a:gd name="connsiteX1" fmla="*/ 1972234 w 1972234"/>
              <a:gd name="connsiteY1" fmla="*/ 0 h 3729319"/>
              <a:gd name="connsiteX2" fmla="*/ 1954305 w 1972234"/>
              <a:gd name="connsiteY2" fmla="*/ 3711389 h 3729319"/>
              <a:gd name="connsiteX3" fmla="*/ 0 w 1972234"/>
              <a:gd name="connsiteY3" fmla="*/ 3729319 h 3729319"/>
              <a:gd name="connsiteX4" fmla="*/ 1048871 w 1972234"/>
              <a:gd name="connsiteY4" fmla="*/ 1819836 h 3729319"/>
              <a:gd name="connsiteX0" fmla="*/ 1048871 w 1956030"/>
              <a:gd name="connsiteY0" fmla="*/ 1398495 h 3307978"/>
              <a:gd name="connsiteX1" fmla="*/ 1954305 w 1956030"/>
              <a:gd name="connsiteY1" fmla="*/ 0 h 3307978"/>
              <a:gd name="connsiteX2" fmla="*/ 1954305 w 1956030"/>
              <a:gd name="connsiteY2" fmla="*/ 3290048 h 3307978"/>
              <a:gd name="connsiteX3" fmla="*/ 0 w 1956030"/>
              <a:gd name="connsiteY3" fmla="*/ 3307978 h 3307978"/>
              <a:gd name="connsiteX4" fmla="*/ 1048871 w 1956030"/>
              <a:gd name="connsiteY4" fmla="*/ 1398495 h 3307978"/>
              <a:gd name="connsiteX0" fmla="*/ 1048871 w 1972234"/>
              <a:gd name="connsiteY0" fmla="*/ 1730189 h 3639672"/>
              <a:gd name="connsiteX1" fmla="*/ 1972234 w 1972234"/>
              <a:gd name="connsiteY1" fmla="*/ 0 h 3639672"/>
              <a:gd name="connsiteX2" fmla="*/ 1954305 w 1972234"/>
              <a:gd name="connsiteY2" fmla="*/ 3621742 h 3639672"/>
              <a:gd name="connsiteX3" fmla="*/ 0 w 1972234"/>
              <a:gd name="connsiteY3" fmla="*/ 3639672 h 3639672"/>
              <a:gd name="connsiteX4" fmla="*/ 1048871 w 1972234"/>
              <a:gd name="connsiteY4" fmla="*/ 1730189 h 3639672"/>
              <a:gd name="connsiteX0" fmla="*/ 1048871 w 1972234"/>
              <a:gd name="connsiteY0" fmla="*/ 1730189 h 3639672"/>
              <a:gd name="connsiteX1" fmla="*/ 1972234 w 1972234"/>
              <a:gd name="connsiteY1" fmla="*/ 0 h 3639672"/>
              <a:gd name="connsiteX2" fmla="*/ 1963269 w 1972234"/>
              <a:gd name="connsiteY2" fmla="*/ 3630707 h 3639672"/>
              <a:gd name="connsiteX3" fmla="*/ 0 w 1972234"/>
              <a:gd name="connsiteY3" fmla="*/ 3639672 h 3639672"/>
              <a:gd name="connsiteX4" fmla="*/ 1048871 w 1972234"/>
              <a:gd name="connsiteY4" fmla="*/ 1730189 h 363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234" h="3639672">
                <a:moveTo>
                  <a:pt x="1048871" y="1730189"/>
                </a:moveTo>
                <a:lnTo>
                  <a:pt x="1972234" y="0"/>
                </a:lnTo>
                <a:cubicBezTo>
                  <a:pt x="1966258" y="1237130"/>
                  <a:pt x="1969245" y="2393577"/>
                  <a:pt x="1963269" y="3630707"/>
                </a:cubicBezTo>
                <a:lnTo>
                  <a:pt x="0" y="3639672"/>
                </a:lnTo>
                <a:lnTo>
                  <a:pt x="1048871" y="1730189"/>
                </a:lnTo>
                <a:close/>
              </a:path>
            </a:pathLst>
          </a:custGeom>
          <a:solidFill>
            <a:srgbClr val="F2B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Rectángulo 1">
            <a:extLst>
              <a:ext uri="{FF2B5EF4-FFF2-40B4-BE49-F238E27FC236}">
                <a16:creationId xmlns:a16="http://schemas.microsoft.com/office/drawing/2014/main" id="{6947648E-3AC9-499E-AD38-DFEC1D543A0C}"/>
              </a:ext>
            </a:extLst>
          </p:cNvPr>
          <p:cNvSpPr/>
          <p:nvPr/>
        </p:nvSpPr>
        <p:spPr>
          <a:xfrm>
            <a:off x="3703846" y="1564957"/>
            <a:ext cx="1736308" cy="707886"/>
          </a:xfrm>
          <a:prstGeom prst="rect">
            <a:avLst/>
          </a:prstGeom>
          <a:noFill/>
        </p:spPr>
        <p:txBody>
          <a:bodyPr wrap="none" lIns="91440" tIns="45720" rIns="91440" bIns="45720">
            <a:spAutoFit/>
          </a:bodyPr>
          <a:lstStyle/>
          <a:p>
            <a:pPr algn="ctr"/>
            <a:r>
              <a:rPr lang="es-ES" sz="4000" b="1" dirty="0">
                <a:ln w="0"/>
                <a:solidFill>
                  <a:srgbClr val="FFFFFF"/>
                </a:solidFill>
                <a:effectLst>
                  <a:outerShdw blurRad="38100" dist="25400" dir="5400000" algn="ctr" rotWithShape="0">
                    <a:srgbClr val="6E747A">
                      <a:alpha val="43000"/>
                    </a:srgbClr>
                  </a:outerShdw>
                </a:effectLst>
              </a:rPr>
              <a:t>Gracias</a:t>
            </a:r>
            <a:endParaRPr lang="es-ES" sz="4000" b="1" cap="none" spc="0" dirty="0">
              <a:ln w="0"/>
              <a:solidFill>
                <a:srgbClr val="FFFFFF"/>
              </a:solidFill>
              <a:effectLst>
                <a:outerShdw blurRad="38100" dist="25400" dir="5400000" algn="ctr" rotWithShape="0">
                  <a:srgbClr val="6E747A">
                    <a:alpha val="43000"/>
                  </a:srgbClr>
                </a:outerShdw>
              </a:effectLst>
            </a:endParaRPr>
          </a:p>
        </p:txBody>
      </p:sp>
      <p:pic>
        <p:nvPicPr>
          <p:cNvPr id="5" name="Imagen 4">
            <a:extLst>
              <a:ext uri="{FF2B5EF4-FFF2-40B4-BE49-F238E27FC236}">
                <a16:creationId xmlns:a16="http://schemas.microsoft.com/office/drawing/2014/main" id="{A395D2B2-3D7A-4040-8091-653F64B26435}"/>
              </a:ext>
            </a:extLst>
          </p:cNvPr>
          <p:cNvPicPr>
            <a:picLocks noChangeAspect="1"/>
          </p:cNvPicPr>
          <p:nvPr/>
        </p:nvPicPr>
        <p:blipFill>
          <a:blip r:embed="rId2"/>
          <a:stretch>
            <a:fillRect/>
          </a:stretch>
        </p:blipFill>
        <p:spPr>
          <a:xfrm>
            <a:off x="5156398" y="3819344"/>
            <a:ext cx="2284062" cy="503885"/>
          </a:xfrm>
          <a:prstGeom prst="rect">
            <a:avLst/>
          </a:prstGeom>
        </p:spPr>
      </p:pic>
      <p:pic>
        <p:nvPicPr>
          <p:cNvPr id="14" name="Picture 13">
            <a:extLst>
              <a:ext uri="{FF2B5EF4-FFF2-40B4-BE49-F238E27FC236}">
                <a16:creationId xmlns:a16="http://schemas.microsoft.com/office/drawing/2014/main" id="{CF1CE2EA-E12D-5145-B83E-A3E1CBA03AC3}"/>
              </a:ext>
            </a:extLst>
          </p:cNvPr>
          <p:cNvPicPr>
            <a:picLocks noChangeAspect="1"/>
          </p:cNvPicPr>
          <p:nvPr/>
        </p:nvPicPr>
        <p:blipFill>
          <a:blip r:embed="rId3"/>
          <a:stretch>
            <a:fillRect/>
          </a:stretch>
        </p:blipFill>
        <p:spPr>
          <a:xfrm>
            <a:off x="2" y="3762127"/>
            <a:ext cx="2284060" cy="618318"/>
          </a:xfrm>
          <a:prstGeom prst="rect">
            <a:avLst/>
          </a:prstGeom>
        </p:spPr>
      </p:pic>
    </p:spTree>
    <p:extLst>
      <p:ext uri="{BB962C8B-B14F-4D97-AF65-F5344CB8AC3E}">
        <p14:creationId xmlns:p14="http://schemas.microsoft.com/office/powerpoint/2010/main" val="139141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4604273" cy="2277547"/>
          </a:xfrm>
          <a:prstGeom prst="rect">
            <a:avLst/>
          </a:prstGeom>
        </p:spPr>
        <p:txBody>
          <a:bodyPr wrap="square">
            <a:spAutoFit/>
          </a:bodyPr>
          <a:lstStyle/>
          <a:p>
            <a:r>
              <a:rPr lang="es-CO" sz="1400" kern="50" dirty="0">
                <a:latin typeface="Arial" panose="020B0604020202020204" pitchFamily="34" charset="0"/>
                <a:ea typeface="SimSun" panose="02010600030101010101" pitchFamily="2" charset="-122"/>
              </a:rPr>
              <a:t>La Subred Integrada de Servicios de salud Sur E.S.E. está comprometida en fortalecer los procesos </a:t>
            </a:r>
            <a:r>
              <a:rPr lang="es-CO" sz="1200" kern="50" dirty="0">
                <a:latin typeface="Arial" panose="020B0604020202020204" pitchFamily="34" charset="0"/>
                <a:ea typeface="SimSun" panose="02010600030101010101" pitchFamily="2" charset="-122"/>
              </a:rPr>
              <a:t>de           </a:t>
            </a:r>
            <a:r>
              <a:rPr lang="es-CO" sz="1200" kern="50" dirty="0">
                <a:solidFill>
                  <a:schemeClr val="bg1"/>
                </a:solidFill>
                <a:latin typeface="Arial Black" panose="020B0A04020102020204" pitchFamily="34" charset="0"/>
                <a:ea typeface="SimSun" panose="02010600030101010101" pitchFamily="2" charset="-122"/>
              </a:rPr>
              <a:t>La </a:t>
            </a:r>
            <a:r>
              <a:rPr lang="es-CO" sz="1400" dirty="0">
                <a:solidFill>
                  <a:schemeClr val="bg1"/>
                </a:solidFill>
                <a:latin typeface="Arial Black" panose="020B0A04020102020204" pitchFamily="34" charset="0"/>
              </a:rPr>
              <a:t>Subred Integrada de Servicios de salud Sur E.S.E. está comprometida en fortalecer los procesos de Participación Ciudadana en </a:t>
            </a:r>
            <a:r>
              <a:rPr lang="es-CO" sz="1400" kern="50" dirty="0">
                <a:solidFill>
                  <a:schemeClr val="bg1"/>
                </a:solidFill>
                <a:latin typeface="Arial Black" panose="020B0A04020102020204" pitchFamily="34" charset="0"/>
                <a:ea typeface="SimSun" panose="02010600030101010101" pitchFamily="2" charset="-122"/>
              </a:rPr>
              <a:t> </a:t>
            </a:r>
            <a:r>
              <a:rPr lang="es-CO" sz="1200" kern="50" dirty="0">
                <a:solidFill>
                  <a:schemeClr val="bg1"/>
                </a:solidFill>
                <a:latin typeface="Arial Black" panose="020B0A04020102020204" pitchFamily="34" charset="0"/>
                <a:ea typeface="SimSun" panose="02010600030101010101" pitchFamily="2" charset="-122"/>
              </a:rPr>
              <a:t>en cada uno de los grupos de valor y en todo el ciclo de la gestión pública, con el fin de dar trámite a las necesidades en salud, fomentando el proceso de control social y generando decisión en pro de la transparencia, y efectividad  de los procesos administrativos y asistenciales.</a:t>
            </a:r>
            <a:r>
              <a:rPr lang="es-CO" sz="1200" b="1" kern="50" dirty="0">
                <a:solidFill>
                  <a:schemeClr val="bg1"/>
                </a:solidFill>
                <a:latin typeface="Arial Black" panose="020B0A04020102020204" pitchFamily="34" charset="0"/>
                <a:ea typeface="SimSun" panose="02010600030101010101" pitchFamily="2" charset="-122"/>
              </a:rPr>
              <a:t> </a:t>
            </a:r>
            <a:endParaRPr lang="es-CO" sz="1200" dirty="0">
              <a:solidFill>
                <a:schemeClr val="bg1"/>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545" y="2144883"/>
            <a:ext cx="1187364" cy="89052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90" y="2979869"/>
            <a:ext cx="1374881" cy="103116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528" y="2308323"/>
            <a:ext cx="3249706" cy="2031066"/>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764" y="436920"/>
            <a:ext cx="2549562" cy="1367203"/>
          </a:xfrm>
          <a:prstGeom prst="rect">
            <a:avLst/>
          </a:prstGeom>
        </p:spPr>
      </p:pic>
    </p:spTree>
    <p:extLst>
      <p:ext uri="{BB962C8B-B14F-4D97-AF65-F5344CB8AC3E}">
        <p14:creationId xmlns:p14="http://schemas.microsoft.com/office/powerpoint/2010/main" val="423790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15614" y="129092"/>
            <a:ext cx="5642386" cy="523220"/>
          </a:xfrm>
          <a:prstGeom prst="rect">
            <a:avLst/>
          </a:prstGeom>
        </p:spPr>
        <p:txBody>
          <a:bodyPr wrap="square">
            <a:spAutoFit/>
          </a:bodyPr>
          <a:lstStyle/>
          <a:p>
            <a:pPr algn="ctr">
              <a:spcAft>
                <a:spcPts val="0"/>
              </a:spcAft>
            </a:pPr>
            <a:r>
              <a:rPr lang="es-CO" sz="1400" b="1"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Plataforma Estratégica</a:t>
            </a:r>
            <a:endParaRPr lang="es-CO" sz="2000" kern="50" dirty="0">
              <a:latin typeface="Liberation Serif"/>
              <a:ea typeface="SimSun" panose="02010600030101010101" pitchFamily="2" charset="-122"/>
              <a:cs typeface="Mangal" panose="02040503050203030202" pitchFamily="18" charset="0"/>
            </a:endParaRPr>
          </a:p>
          <a:p>
            <a:pPr algn="just">
              <a:spcAft>
                <a:spcPts val="0"/>
              </a:spcAft>
            </a:pPr>
            <a:r>
              <a:rPr lang="es-CO" sz="1400" b="1"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 </a:t>
            </a:r>
            <a:endParaRPr lang="es-CO" sz="2000" kern="50" dirty="0">
              <a:effectLst/>
              <a:latin typeface="Liberation Serif"/>
              <a:ea typeface="SimSun" panose="02010600030101010101" pitchFamily="2" charset="-122"/>
              <a:cs typeface="Mangal" panose="02040503050203030202" pitchFamily="18" charset="0"/>
            </a:endParaRPr>
          </a:p>
        </p:txBody>
      </p:sp>
      <p:sp>
        <p:nvSpPr>
          <p:cNvPr id="5" name="Rectángulo 4"/>
          <p:cNvSpPr/>
          <p:nvPr/>
        </p:nvSpPr>
        <p:spPr>
          <a:xfrm>
            <a:off x="3840479" y="430306"/>
            <a:ext cx="3937299" cy="2046714"/>
          </a:xfrm>
          <a:prstGeom prst="rect">
            <a:avLst/>
          </a:prstGeom>
        </p:spPr>
        <p:txBody>
          <a:bodyPr wrap="square">
            <a:spAutoFit/>
          </a:bodyPr>
          <a:lstStyle/>
          <a:p>
            <a:pPr algn="just">
              <a:spcAft>
                <a:spcPts val="0"/>
              </a:spcAft>
            </a:pPr>
            <a:r>
              <a:rPr lang="es-CO" sz="1400" b="1"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Misión:</a:t>
            </a:r>
            <a:endParaRPr lang="es-CO" sz="2000" kern="50" dirty="0">
              <a:latin typeface="Liberation Serif"/>
              <a:ea typeface="SimSun" panose="02010600030101010101" pitchFamily="2" charset="-122"/>
              <a:cs typeface="Mangal" panose="02040503050203030202" pitchFamily="18" charset="0"/>
            </a:endParaRPr>
          </a:p>
          <a:p>
            <a:pPr algn="just">
              <a:spcAft>
                <a:spcPts val="0"/>
              </a:spcAft>
            </a:pPr>
            <a:r>
              <a:rPr lang="es-CO" sz="1100" b="1"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a:t>
            </a:r>
            <a:r>
              <a:rPr lang="es-CO" sz="1100"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La Subred Integrada de Servicios de Salud Sur ESE, presta Servicios de Salud a través de un Modelo de Atención Integral en Red, bajo los enfoques de Gestión Integral del Riesgo, Seguridad, fortaleciendo la formación Académica orientada a la Investigación Científica e Innovación, con un Talento Humano Comprometido, Humanizado y Competente que contribuye al mejoramiento de las condiciones de salud de nuestros Usuarios urbanos y rurales de las localidades de Usme, Ciudad Bolívar, Tunjuelito y Sumapaz</a:t>
            </a:r>
            <a:r>
              <a:rPr lang="es-CO" sz="1400"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a:t>
            </a:r>
            <a:endParaRPr lang="es-CO" sz="2000" kern="50" dirty="0">
              <a:latin typeface="Liberation Serif"/>
              <a:ea typeface="SimSun" panose="02010600030101010101" pitchFamily="2" charset="-122"/>
              <a:cs typeface="Mangal" panose="02040503050203030202" pitchFamily="18" charset="0"/>
            </a:endParaRPr>
          </a:p>
        </p:txBody>
      </p:sp>
      <p:sp>
        <p:nvSpPr>
          <p:cNvPr id="6" name="Rectángulo 5"/>
          <p:cNvSpPr/>
          <p:nvPr/>
        </p:nvSpPr>
        <p:spPr>
          <a:xfrm>
            <a:off x="451822" y="2560320"/>
            <a:ext cx="3388658" cy="1831271"/>
          </a:xfrm>
          <a:prstGeom prst="rect">
            <a:avLst/>
          </a:prstGeom>
        </p:spPr>
        <p:txBody>
          <a:bodyPr wrap="square">
            <a:spAutoFit/>
          </a:bodyPr>
          <a:lstStyle/>
          <a:p>
            <a:pPr algn="just">
              <a:spcAft>
                <a:spcPts val="0"/>
              </a:spcAft>
            </a:pPr>
            <a:r>
              <a:rPr lang="es-CO" sz="1400" b="1"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Visión:</a:t>
            </a:r>
            <a:endParaRPr lang="es-CO" sz="2000" kern="50" dirty="0">
              <a:latin typeface="Liberation Serif"/>
              <a:ea typeface="SimSun" panose="02010600030101010101" pitchFamily="2" charset="-122"/>
              <a:cs typeface="Mangal" panose="02040503050203030202" pitchFamily="18" charset="0"/>
            </a:endParaRPr>
          </a:p>
          <a:p>
            <a:pPr algn="just">
              <a:spcAft>
                <a:spcPts val="0"/>
              </a:spcAft>
            </a:pPr>
            <a:r>
              <a:rPr lang="es-CO" sz="1100" kern="50" dirty="0">
                <a:solidFill>
                  <a:srgbClr val="000000"/>
                </a:solidFill>
                <a:latin typeface="Arial" panose="020B0604020202020204" pitchFamily="34" charset="0"/>
                <a:ea typeface="Times New Roman" panose="02020603050405020304" pitchFamily="18" charset="0"/>
                <a:cs typeface="Mangal" panose="02040503050203030202" pitchFamily="18" charset="0"/>
              </a:rPr>
              <a:t>"En el año 2024 seremos una Empresa Social del Estado referente en el Distrito por la Prestación de Servicios de Salud con Estándares Superiores de Calidad, Consolidada, Sostenible, referente en Investigación, Docencia e Innovación, con Enfoque Diferencial, Territorial y comunitario, que promueven el cambio, la intersectorialidad, impactando positivamente la salud y calidad de vida de nuestros usuarios</a:t>
            </a:r>
            <a:endParaRPr lang="es-CO" sz="1100" kern="50" dirty="0">
              <a:latin typeface="Liberation Serif"/>
              <a:ea typeface="SimSun" panose="02010600030101010101" pitchFamily="2" charset="-122"/>
              <a:cs typeface="Mangal" panose="02040503050203030202" pitchFamily="18"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88" y="638593"/>
            <a:ext cx="2886705" cy="163013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966" y="2477020"/>
            <a:ext cx="3209434" cy="1812386"/>
          </a:xfrm>
          <a:prstGeom prst="rect">
            <a:avLst/>
          </a:prstGeom>
        </p:spPr>
      </p:pic>
    </p:spTree>
    <p:extLst>
      <p:ext uri="{BB962C8B-B14F-4D97-AF65-F5344CB8AC3E}">
        <p14:creationId xmlns:p14="http://schemas.microsoft.com/office/powerpoint/2010/main" val="25968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nvPr>
        </p:nvGraphicFramePr>
        <p:xfrm>
          <a:off x="1463040" y="0"/>
          <a:ext cx="6156960" cy="460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08791"/>
            <a:ext cx="1613647" cy="4434615"/>
          </a:xfrm>
          <a:prstGeom prst="rect">
            <a:avLst/>
          </a:prstGeom>
        </p:spPr>
      </p:pic>
    </p:spTree>
    <p:extLst>
      <p:ext uri="{BB962C8B-B14F-4D97-AF65-F5344CB8AC3E}">
        <p14:creationId xmlns:p14="http://schemas.microsoft.com/office/powerpoint/2010/main" val="298776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96826" y="675123"/>
            <a:ext cx="2560060" cy="307777"/>
          </a:xfrm>
          <a:prstGeom prst="rect">
            <a:avLst/>
          </a:prstGeom>
        </p:spPr>
        <p:txBody>
          <a:bodyPr wrap="none">
            <a:spAutoFit/>
          </a:bodyPr>
          <a:lstStyle/>
          <a:p>
            <a:r>
              <a:rPr lang="es-CO" sz="1400" b="1" kern="50" dirty="0">
                <a:latin typeface="Arial" panose="020B0604020202020204" pitchFamily="34" charset="0"/>
                <a:ea typeface="SimSun" panose="02010600030101010101" pitchFamily="2" charset="-122"/>
              </a:rPr>
              <a:t>OBJETIVO DE LA POLÍTICA</a:t>
            </a:r>
            <a:endParaRPr lang="es-CO" dirty="0"/>
          </a:p>
        </p:txBody>
      </p:sp>
      <p:pic>
        <p:nvPicPr>
          <p:cNvPr id="3" name="Imagen 2"/>
          <p:cNvPicPr>
            <a:picLocks noChangeAspect="1"/>
          </p:cNvPicPr>
          <p:nvPr/>
        </p:nvPicPr>
        <p:blipFill>
          <a:blip r:embed="rId2"/>
          <a:stretch>
            <a:fillRect/>
          </a:stretch>
        </p:blipFill>
        <p:spPr>
          <a:xfrm>
            <a:off x="290456" y="1245476"/>
            <a:ext cx="3730490" cy="2587169"/>
          </a:xfrm>
          <a:prstGeom prst="rect">
            <a:avLst/>
          </a:prstGeom>
        </p:spPr>
      </p:pic>
      <p:sp>
        <p:nvSpPr>
          <p:cNvPr id="5" name="Rectángulo 4"/>
          <p:cNvSpPr/>
          <p:nvPr/>
        </p:nvSpPr>
        <p:spPr>
          <a:xfrm>
            <a:off x="4034117" y="1430766"/>
            <a:ext cx="4044875" cy="2462213"/>
          </a:xfrm>
          <a:prstGeom prst="rect">
            <a:avLst/>
          </a:prstGeom>
        </p:spPr>
        <p:txBody>
          <a:bodyPr wrap="square">
            <a:spAutoFit/>
          </a:bodyPr>
          <a:lstStyle/>
          <a:p>
            <a:r>
              <a:rPr lang="es-CO" sz="1400" kern="50" dirty="0">
                <a:latin typeface="Arial" panose="020B0604020202020204" pitchFamily="34" charset="0"/>
                <a:ea typeface="SimSun" panose="02010600030101010101" pitchFamily="2" charset="-122"/>
              </a:rPr>
              <a:t>Establecer lineamientos que permitan garantizar a los grupos de interés el ejercicio del derecho a la participación social en salud en el ciclo de la gestión administrativa de la Subred Integrada de Servicios de Salud Sur E.S.E, con el fin de fortalecer el ejercicio de control social y la construcción social de la salud, convirtiendo los grupos de interés en veedores, en búsqueda de que aporten a la planeación estratégica de la entidad y a la toma de decisiones  de la administración</a:t>
            </a:r>
            <a:endParaRPr lang="es-CO" dirty="0"/>
          </a:p>
        </p:txBody>
      </p:sp>
    </p:spTree>
    <p:extLst>
      <p:ext uri="{BB962C8B-B14F-4D97-AF65-F5344CB8AC3E}">
        <p14:creationId xmlns:p14="http://schemas.microsoft.com/office/powerpoint/2010/main" val="100076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6686" y="1913443"/>
            <a:ext cx="3305544" cy="2052293"/>
          </a:xfrm>
          <a:prstGeom prst="rect">
            <a:avLst/>
          </a:prstGeom>
        </p:spPr>
      </p:pic>
      <p:sp>
        <p:nvSpPr>
          <p:cNvPr id="2" name="Rectángulo 1"/>
          <p:cNvSpPr/>
          <p:nvPr/>
        </p:nvSpPr>
        <p:spPr>
          <a:xfrm>
            <a:off x="2015479" y="330878"/>
            <a:ext cx="2531206" cy="307777"/>
          </a:xfrm>
          <a:prstGeom prst="rect">
            <a:avLst/>
          </a:prstGeom>
        </p:spPr>
        <p:txBody>
          <a:bodyPr wrap="none">
            <a:spAutoFit/>
          </a:bodyPr>
          <a:lstStyle/>
          <a:p>
            <a:r>
              <a:rPr lang="es-CO" sz="1400" b="1" kern="50" dirty="0">
                <a:solidFill>
                  <a:schemeClr val="bg1"/>
                </a:solidFill>
                <a:latin typeface="Arial" panose="020B0604020202020204" pitchFamily="34" charset="0"/>
                <a:ea typeface="SimSun" panose="02010600030101010101" pitchFamily="2" charset="-122"/>
              </a:rPr>
              <a:t>ALCANCE DE LA POLÍTICA</a:t>
            </a:r>
            <a:endParaRPr lang="es-CO" dirty="0">
              <a:solidFill>
                <a:schemeClr val="bg1"/>
              </a:solidFill>
            </a:endParaRPr>
          </a:p>
        </p:txBody>
      </p:sp>
      <p:graphicFrame>
        <p:nvGraphicFramePr>
          <p:cNvPr id="5" name="Diagrama 4"/>
          <p:cNvGraphicFramePr/>
          <p:nvPr>
            <p:extLst>
              <p:ext uri="{D42A27DB-BD31-4B8C-83A1-F6EECF244321}">
                <p14:modId xmlns:p14="http://schemas.microsoft.com/office/powerpoint/2010/main" val="2176206162"/>
              </p:ext>
            </p:extLst>
          </p:nvPr>
        </p:nvGraphicFramePr>
        <p:xfrm>
          <a:off x="236668" y="638655"/>
          <a:ext cx="7914095" cy="3503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79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Diagrama"/>
          <p:cNvGraphicFramePr/>
          <p:nvPr>
            <p:extLst>
              <p:ext uri="{D42A27DB-BD31-4B8C-83A1-F6EECF244321}">
                <p14:modId xmlns:p14="http://schemas.microsoft.com/office/powerpoint/2010/main" val="3001742770"/>
              </p:ext>
            </p:extLst>
          </p:nvPr>
        </p:nvGraphicFramePr>
        <p:xfrm>
          <a:off x="-305794" y="0"/>
          <a:ext cx="8942426" cy="4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10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45805" y="347330"/>
            <a:ext cx="6925339" cy="400110"/>
          </a:xfrm>
          <a:prstGeom prst="rect">
            <a:avLst/>
          </a:prstGeom>
          <a:noFill/>
        </p:spPr>
        <p:txBody>
          <a:bodyPr wrap="square" rtlCol="0">
            <a:spAutoFit/>
          </a:bodyPr>
          <a:lstStyle/>
          <a:p>
            <a:r>
              <a:rPr lang="es-ES" sz="2000" dirty="0">
                <a:solidFill>
                  <a:schemeClr val="bg1"/>
                </a:solidFill>
              </a:rPr>
              <a:t>DESARROLLO</a:t>
            </a:r>
            <a:endParaRPr lang="es-CO" sz="2000" dirty="0">
              <a:solidFill>
                <a:schemeClr val="bg1"/>
              </a:solidFill>
            </a:endParaRPr>
          </a:p>
        </p:txBody>
      </p:sp>
      <p:sp>
        <p:nvSpPr>
          <p:cNvPr id="6" name="CuadroTexto 5"/>
          <p:cNvSpPr txBox="1"/>
          <p:nvPr/>
        </p:nvSpPr>
        <p:spPr>
          <a:xfrm>
            <a:off x="476957" y="907067"/>
            <a:ext cx="3281917"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dirty="0">
                <a:solidFill>
                  <a:schemeClr val="tx1"/>
                </a:solidFill>
              </a:rPr>
              <a:t>1. Autodiagnóstico. </a:t>
            </a:r>
            <a:r>
              <a:rPr lang="es-CO" dirty="0">
                <a:solidFill>
                  <a:schemeClr val="tx1"/>
                </a:solidFill>
              </a:rPr>
              <a:t>Haciendo uso de la Herramienta de Autodiagnóstico de Gestión Política de participación ciudadana, la Subred integrada de Servicios de Salud Sur E.S.E, establece el estado de la gestión, fortalezas y debilidades de la entidad en cuanto a participación ciudadana, teniendo en cuenta los pasos principales presentados </a:t>
            </a:r>
          </a:p>
        </p:txBody>
      </p:sp>
      <p:sp>
        <p:nvSpPr>
          <p:cNvPr id="3" name="Elipse 2"/>
          <p:cNvSpPr/>
          <p:nvPr/>
        </p:nvSpPr>
        <p:spPr>
          <a:xfrm rot="10800000" flipH="1" flipV="1">
            <a:off x="3758874" y="0"/>
            <a:ext cx="3203320" cy="13979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2.Asesoría y asistencia técnica a las Formas de participación para el desarrollo de los procesos</a:t>
            </a:r>
          </a:p>
          <a:p>
            <a:pPr algn="ctr"/>
            <a:r>
              <a:rPr lang="es-CO" dirty="0"/>
              <a:t>de participación.</a:t>
            </a:r>
          </a:p>
        </p:txBody>
      </p:sp>
      <p:sp>
        <p:nvSpPr>
          <p:cNvPr id="7" name="Redondear rectángulo de esquina del mismo lado 6"/>
          <p:cNvSpPr/>
          <p:nvPr/>
        </p:nvSpPr>
        <p:spPr>
          <a:xfrm rot="10612149" flipH="1" flipV="1">
            <a:off x="4348543" y="1610586"/>
            <a:ext cx="2053361" cy="1157590"/>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3. Capacitación y Formación a formas y grupos de valor:</a:t>
            </a:r>
          </a:p>
        </p:txBody>
      </p:sp>
      <p:sp>
        <p:nvSpPr>
          <p:cNvPr id="9" name="Esquina doblada 8"/>
          <p:cNvSpPr/>
          <p:nvPr/>
        </p:nvSpPr>
        <p:spPr>
          <a:xfrm rot="10207698" flipH="1" flipV="1">
            <a:off x="910691" y="2964268"/>
            <a:ext cx="1539890" cy="1024294"/>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4. Participación en los diferentes Espacios de Participación:</a:t>
            </a:r>
          </a:p>
        </p:txBody>
      </p:sp>
      <p:sp>
        <p:nvSpPr>
          <p:cNvPr id="11" name="Terminador 10"/>
          <p:cNvSpPr/>
          <p:nvPr/>
        </p:nvSpPr>
        <p:spPr>
          <a:xfrm>
            <a:off x="2727827" y="3140145"/>
            <a:ext cx="2561294" cy="680936"/>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5. Articulación de acciones con los diferentes Grupos de Valor</a:t>
            </a:r>
          </a:p>
        </p:txBody>
      </p:sp>
      <p:sp>
        <p:nvSpPr>
          <p:cNvPr id="12" name="Rombo 11"/>
          <p:cNvSpPr/>
          <p:nvPr/>
        </p:nvSpPr>
        <p:spPr>
          <a:xfrm>
            <a:off x="5375224" y="2839849"/>
            <a:ext cx="2642362" cy="1547325"/>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6. Desarrollo e implementación de una Estrategia de comunicación</a:t>
            </a:r>
          </a:p>
        </p:txBody>
      </p:sp>
    </p:spTree>
    <p:extLst>
      <p:ext uri="{BB962C8B-B14F-4D97-AF65-F5344CB8AC3E}">
        <p14:creationId xmlns:p14="http://schemas.microsoft.com/office/powerpoint/2010/main" val="50754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18" y="53423"/>
            <a:ext cx="6925339" cy="400110"/>
          </a:xfrm>
          <a:prstGeom prst="rect">
            <a:avLst/>
          </a:prstGeom>
          <a:noFill/>
        </p:spPr>
        <p:txBody>
          <a:bodyPr wrap="square" rtlCol="0">
            <a:spAutoFit/>
          </a:bodyPr>
          <a:lstStyle/>
          <a:p>
            <a:r>
              <a:rPr lang="es-ES" sz="2000" b="1" dirty="0"/>
              <a:t>TEMAS DE INTERES DE LA CIUDADANIA  </a:t>
            </a:r>
            <a:endParaRPr lang="es-CO" sz="2000" b="1" dirty="0"/>
          </a:p>
        </p:txBody>
      </p:sp>
      <p:sp>
        <p:nvSpPr>
          <p:cNvPr id="6" name="CuadroTexto 5"/>
          <p:cNvSpPr txBox="1"/>
          <p:nvPr/>
        </p:nvSpPr>
        <p:spPr>
          <a:xfrm>
            <a:off x="476957" y="907067"/>
            <a:ext cx="3281917"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dirty="0">
                <a:solidFill>
                  <a:schemeClr val="tx1"/>
                </a:solidFill>
              </a:rPr>
              <a:t>LA CIUDADANIA A TRAVÉS DE LAS FORMAS DE PARTICIPACIÓN IDENTIFICO LOS SIGUIENTES TEMAS DE INTERES </a:t>
            </a:r>
          </a:p>
          <a:p>
            <a:r>
              <a:rPr lang="es-CO" dirty="0">
                <a:solidFill>
                  <a:schemeClr val="tx1"/>
                </a:solidFill>
              </a:rPr>
              <a:t>AÑO 2021 </a:t>
            </a:r>
          </a:p>
        </p:txBody>
      </p:sp>
      <p:sp>
        <p:nvSpPr>
          <p:cNvPr id="3" name="Elipse 2"/>
          <p:cNvSpPr/>
          <p:nvPr/>
        </p:nvSpPr>
        <p:spPr>
          <a:xfrm rot="10800000" flipH="1" flipV="1">
            <a:off x="4736336" y="53423"/>
            <a:ext cx="3203320" cy="13979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s-CO" dirty="0"/>
              <a:t>Acceso a los servicios de salud </a:t>
            </a:r>
          </a:p>
          <a:p>
            <a:pPr marL="342900" indent="-342900" algn="ctr">
              <a:buAutoNum type="arabicPeriod"/>
            </a:pPr>
            <a:r>
              <a:rPr lang="es-CO" dirty="0"/>
              <a:t>Prestación de servicios de salud </a:t>
            </a:r>
          </a:p>
        </p:txBody>
      </p:sp>
      <p:sp>
        <p:nvSpPr>
          <p:cNvPr id="7" name="Redondear rectángulo de esquina del mismo lado 6"/>
          <p:cNvSpPr/>
          <p:nvPr/>
        </p:nvSpPr>
        <p:spPr>
          <a:xfrm rot="10612149" flipH="1" flipV="1">
            <a:off x="4038553" y="1581835"/>
            <a:ext cx="2053361" cy="1157590"/>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3. Aspectos Financieros presupuesto</a:t>
            </a:r>
          </a:p>
          <a:p>
            <a:pPr algn="ctr"/>
            <a:r>
              <a:rPr lang="es-CO" dirty="0"/>
              <a:t>4. Gestión del talento humano </a:t>
            </a:r>
          </a:p>
        </p:txBody>
      </p:sp>
      <p:sp>
        <p:nvSpPr>
          <p:cNvPr id="9" name="Esquina doblada 8"/>
          <p:cNvSpPr/>
          <p:nvPr/>
        </p:nvSpPr>
        <p:spPr>
          <a:xfrm rot="10207698" flipH="1" flipV="1">
            <a:off x="906485" y="2833143"/>
            <a:ext cx="1539890" cy="1238201"/>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5. Infraestructura </a:t>
            </a:r>
          </a:p>
          <a:p>
            <a:pPr algn="ctr"/>
            <a:r>
              <a:rPr lang="es-CO" dirty="0"/>
              <a:t>de los centros de salud </a:t>
            </a:r>
          </a:p>
          <a:p>
            <a:pPr algn="ctr"/>
            <a:r>
              <a:rPr lang="es-CO" dirty="0"/>
              <a:t>6. Proyectos de infraestructura </a:t>
            </a:r>
          </a:p>
        </p:txBody>
      </p:sp>
      <p:sp>
        <p:nvSpPr>
          <p:cNvPr id="11" name="Terminador 10"/>
          <p:cNvSpPr/>
          <p:nvPr/>
        </p:nvSpPr>
        <p:spPr>
          <a:xfrm>
            <a:off x="4241317" y="3692172"/>
            <a:ext cx="2561294" cy="90371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7. Participación ciudadana </a:t>
            </a:r>
          </a:p>
          <a:p>
            <a:pPr algn="ctr"/>
            <a:r>
              <a:rPr lang="es-CO" dirty="0"/>
              <a:t>8. Gestión de contratación </a:t>
            </a:r>
          </a:p>
        </p:txBody>
      </p:sp>
    </p:spTree>
    <p:extLst>
      <p:ext uri="{BB962C8B-B14F-4D97-AF65-F5344CB8AC3E}">
        <p14:creationId xmlns:p14="http://schemas.microsoft.com/office/powerpoint/2010/main" val="9307388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720d7930-f6ad-4b31-8dd8-f6b43e3d178f" xsi:nil="true"/>
    <MigrationWizIdPermissions xmlns="720d7930-f6ad-4b31-8dd8-f6b43e3d178f" xsi:nil="true"/>
    <MigrationWizIdDocumentLibraryPermissions xmlns="720d7930-f6ad-4b31-8dd8-f6b43e3d178f" xsi:nil="true"/>
    <MigrationWizIdSecurityGroups xmlns="720d7930-f6ad-4b31-8dd8-f6b43e3d178f" xsi:nil="true"/>
    <MigrationWizIdPermissionLevels xmlns="720d7930-f6ad-4b31-8dd8-f6b43e3d17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2047BFF2AC2534B9B9B8D68AC5D9643" ma:contentTypeVersion="16" ma:contentTypeDescription="Crear nuevo documento." ma:contentTypeScope="" ma:versionID="1c4cd187311986fa11ce72ff41076e3d">
  <xsd:schema xmlns:xsd="http://www.w3.org/2001/XMLSchema" xmlns:xs="http://www.w3.org/2001/XMLSchema" xmlns:p="http://schemas.microsoft.com/office/2006/metadata/properties" xmlns:ns3="720d7930-f6ad-4b31-8dd8-f6b43e3d178f" xmlns:ns4="d1f8396f-904f-4943-b446-7bc055dc1b25" targetNamespace="http://schemas.microsoft.com/office/2006/metadata/properties" ma:root="true" ma:fieldsID="d47e881255f891a830a9ddfa2e975a76" ns3:_="" ns4:_="">
    <xsd:import namespace="720d7930-f6ad-4b31-8dd8-f6b43e3d178f"/>
    <xsd:import namespace="d1f8396f-904f-4943-b446-7bc055dc1b25"/>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0d7930-f6ad-4b31-8dd8-f6b43e3d178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8396f-904f-4943-b446-7bc055dc1b25" elementFormDefault="qualified">
    <xsd:import namespace="http://schemas.microsoft.com/office/2006/documentManagement/types"/>
    <xsd:import namespace="http://schemas.microsoft.com/office/infopath/2007/PartnerControls"/>
    <xsd:element name="SharedWithUsers" ma:index="13"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description="" ma:internalName="SharedWithDetails" ma:readOnly="true">
      <xsd:simpleType>
        <xsd:restriction base="dms:Note">
          <xsd:maxLength value="255"/>
        </xsd:restriction>
      </xsd:simpleType>
    </xsd:element>
    <xsd:element name="SharingHintHash" ma:index="15" nillable="true" ma:displayName="Hash de la sugerencia para comparti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AD49C-74C7-48E5-A1C8-DDE24EBC38FA}">
  <ds:schemaRefs>
    <ds:schemaRef ds:uri="http://www.w3.org/XML/1998/namespace"/>
    <ds:schemaRef ds:uri="http://purl.org/dc/terms/"/>
    <ds:schemaRef ds:uri="720d7930-f6ad-4b31-8dd8-f6b43e3d178f"/>
    <ds:schemaRef ds:uri="http://purl.org/dc/elements/1.1/"/>
    <ds:schemaRef ds:uri="http://schemas.microsoft.com/office/2006/metadata/properties"/>
    <ds:schemaRef ds:uri="d1f8396f-904f-4943-b446-7bc055dc1b25"/>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FF83F6F-EBF9-4986-A955-C5C92FE6B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0d7930-f6ad-4b31-8dd8-f6b43e3d178f"/>
    <ds:schemaRef ds:uri="d1f8396f-904f-4943-b446-7bc055dc1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6D8A74-9A36-4D83-A185-7A8A1A0EE7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2193</TotalTime>
  <Words>986</Words>
  <Application>Microsoft Office PowerPoint</Application>
  <PresentationFormat>Presentación en pantalla (16:9)</PresentationFormat>
  <Paragraphs>52</Paragraphs>
  <Slides>10</Slides>
  <Notes>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10</vt:i4>
      </vt:variant>
    </vt:vector>
  </HeadingPairs>
  <TitlesOfParts>
    <vt:vector size="22" baseType="lpstr">
      <vt:lpstr>SimSun</vt:lpstr>
      <vt:lpstr>Arial</vt:lpstr>
      <vt:lpstr>Arial Black</vt:lpstr>
      <vt:lpstr>Calibri</vt:lpstr>
      <vt:lpstr>Calibri Light</vt:lpstr>
      <vt:lpstr>Liberation Serif</vt:lpstr>
      <vt:lpstr>Mangal</vt:lpstr>
      <vt:lpstr>Times New Roman</vt:lpstr>
      <vt:lpstr>Custom Design</vt:lpstr>
      <vt:lpstr>Diseño personalizado</vt:lpstr>
      <vt:lpstr>3_Diseño personalizado</vt:lpstr>
      <vt:lpstr>4_Diseño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Tavera Riveros, Bryan Rober</dc:creator>
  <cp:lastModifiedBy>CARCSCI01</cp:lastModifiedBy>
  <cp:revision>343</cp:revision>
  <dcterms:created xsi:type="dcterms:W3CDTF">2020-01-15T19:55:08Z</dcterms:created>
  <dcterms:modified xsi:type="dcterms:W3CDTF">2022-04-06T21:31:20Z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0x010100B2047BFF2AC2534B9B9B8D68AC5D9643</vt:lpwstr>
  </property>
</Properties>
</file>